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97" r:id="rId8"/>
    <p:sldId id="264" r:id="rId9"/>
    <p:sldId id="265" r:id="rId10"/>
    <p:sldId id="266" r:id="rId11"/>
    <p:sldId id="267" r:id="rId12"/>
    <p:sldId id="268" r:id="rId13"/>
    <p:sldId id="269" r:id="rId14"/>
    <p:sldId id="270" r:id="rId15"/>
    <p:sldId id="271" r:id="rId16"/>
    <p:sldId id="272" r:id="rId17"/>
    <p:sldId id="274" r:id="rId18"/>
    <p:sldId id="281" r:id="rId19"/>
    <p:sldId id="275" r:id="rId20"/>
    <p:sldId id="298" r:id="rId21"/>
    <p:sldId id="277" r:id="rId22"/>
    <p:sldId id="278" r:id="rId23"/>
    <p:sldId id="279" r:id="rId24"/>
    <p:sldId id="280" r:id="rId25"/>
    <p:sldId id="282" r:id="rId26"/>
    <p:sldId id="283" r:id="rId27"/>
    <p:sldId id="296" r:id="rId28"/>
    <p:sldId id="286" r:id="rId29"/>
    <p:sldId id="287" r:id="rId30"/>
    <p:sldId id="288" r:id="rId31"/>
    <p:sldId id="289" r:id="rId32"/>
    <p:sldId id="290" r:id="rId33"/>
    <p:sldId id="291" r:id="rId34"/>
    <p:sldId id="292" r:id="rId35"/>
    <p:sldId id="293" r:id="rId36"/>
    <p:sldId id="294" r:id="rId37"/>
    <p:sldId id="295"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64"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E1F9D35A-6309-4393-BA2C-5B21587C128B}" type="datetimeFigureOut">
              <a:rPr lang="en-US" smtClean="0"/>
              <a:pPr/>
              <a:t>23-Jun-20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4F58AFA-87E5-4DC2-AEC1-EEC1A201D065}"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1F9D35A-6309-4393-BA2C-5B21587C128B}" type="datetimeFigureOut">
              <a:rPr lang="en-US" smtClean="0"/>
              <a:pPr/>
              <a:t>23-Jun-20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4F58AFA-87E5-4DC2-AEC1-EEC1A201D065}"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1F9D35A-6309-4393-BA2C-5B21587C128B}" type="datetimeFigureOut">
              <a:rPr lang="en-US" smtClean="0"/>
              <a:pPr/>
              <a:t>23-Jun-20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4F58AFA-87E5-4DC2-AEC1-EEC1A201D065}"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1F9D35A-6309-4393-BA2C-5B21587C128B}" type="datetimeFigureOut">
              <a:rPr lang="en-US" smtClean="0"/>
              <a:pPr/>
              <a:t>23-Jun-20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4F58AFA-87E5-4DC2-AEC1-EEC1A201D065}"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F9D35A-6309-4393-BA2C-5B21587C128B}" type="datetimeFigureOut">
              <a:rPr lang="en-US" smtClean="0"/>
              <a:pPr/>
              <a:t>23-Jun-20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4F58AFA-87E5-4DC2-AEC1-EEC1A201D065}"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E1F9D35A-6309-4393-BA2C-5B21587C128B}" type="datetimeFigureOut">
              <a:rPr lang="en-US" smtClean="0"/>
              <a:pPr/>
              <a:t>23-Jun-20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4F58AFA-87E5-4DC2-AEC1-EEC1A201D065}"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E1F9D35A-6309-4393-BA2C-5B21587C128B}" type="datetimeFigureOut">
              <a:rPr lang="en-US" smtClean="0"/>
              <a:pPr/>
              <a:t>23-Jun-20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94F58AFA-87E5-4DC2-AEC1-EEC1A201D065}"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E1F9D35A-6309-4393-BA2C-5B21587C128B}" type="datetimeFigureOut">
              <a:rPr lang="en-US" smtClean="0"/>
              <a:pPr/>
              <a:t>23-Jun-20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94F58AFA-87E5-4DC2-AEC1-EEC1A201D065}"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F9D35A-6309-4393-BA2C-5B21587C128B}" type="datetimeFigureOut">
              <a:rPr lang="en-US" smtClean="0"/>
              <a:pPr/>
              <a:t>23-Jun-20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94F58AFA-87E5-4DC2-AEC1-EEC1A201D065}"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F9D35A-6309-4393-BA2C-5B21587C128B}" type="datetimeFigureOut">
              <a:rPr lang="en-US" smtClean="0"/>
              <a:pPr/>
              <a:t>23-Jun-20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4F58AFA-87E5-4DC2-AEC1-EEC1A201D065}"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F9D35A-6309-4393-BA2C-5B21587C128B}" type="datetimeFigureOut">
              <a:rPr lang="en-US" smtClean="0"/>
              <a:pPr/>
              <a:t>23-Jun-20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4F58AFA-87E5-4DC2-AEC1-EEC1A201D065}"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F9D35A-6309-4393-BA2C-5B21587C128B}" type="datetimeFigureOut">
              <a:rPr lang="en-US" smtClean="0"/>
              <a:pPr/>
              <a:t>23-Jun-20</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F58AFA-87E5-4DC2-AEC1-EEC1A201D065}"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512" y="296064"/>
            <a:ext cx="9144000" cy="5509200"/>
          </a:xfrm>
          <a:prstGeom prst="rect">
            <a:avLst/>
          </a:prstGeom>
          <a:noFill/>
        </p:spPr>
        <p:txBody>
          <a:bodyPr wrap="square" rtlCol="0">
            <a:spAutoFit/>
          </a:bodyPr>
          <a:lstStyle/>
          <a:p>
            <a:r>
              <a:rPr lang="en-US" sz="3200" b="1" dirty="0" smtClean="0">
                <a:solidFill>
                  <a:srgbClr val="FFFF00"/>
                </a:solidFill>
              </a:rPr>
              <a:t>HOW TO GO AHEAD WITH SEX EDUCATION AT HOME</a:t>
            </a:r>
          </a:p>
          <a:p>
            <a:endParaRPr lang="en-US" sz="3200" b="1" dirty="0" smtClean="0">
              <a:solidFill>
                <a:srgbClr val="FFFF00"/>
              </a:solidFill>
            </a:endParaRPr>
          </a:p>
          <a:p>
            <a:pPr>
              <a:buFont typeface="Arial" pitchFamily="34" charset="0"/>
              <a:buChar char="•"/>
            </a:pPr>
            <a:r>
              <a:rPr lang="en-US" sz="3200" b="1" dirty="0" smtClean="0">
                <a:solidFill>
                  <a:srgbClr val="FFFF00"/>
                </a:solidFill>
              </a:rPr>
              <a:t> There is no specific age to educate the child about sex and sexuality. Earlier you start, child will be comfortable at each stage of development.</a:t>
            </a:r>
          </a:p>
          <a:p>
            <a:pPr>
              <a:buFont typeface="Arial" pitchFamily="34" charset="0"/>
              <a:buChar char="•"/>
            </a:pPr>
            <a:r>
              <a:rPr lang="en-US" sz="3200" b="1" dirty="0" smtClean="0">
                <a:solidFill>
                  <a:srgbClr val="FFFF00"/>
                </a:solidFill>
              </a:rPr>
              <a:t> Personal hygiene and cleanliness.</a:t>
            </a:r>
          </a:p>
          <a:p>
            <a:pPr>
              <a:buFont typeface="Arial" pitchFamily="34" charset="0"/>
              <a:buChar char="•"/>
            </a:pPr>
            <a:r>
              <a:rPr lang="en-US" sz="3200" b="1" dirty="0" smtClean="0">
                <a:solidFill>
                  <a:srgbClr val="FFFF00"/>
                </a:solidFill>
              </a:rPr>
              <a:t> Private and public</a:t>
            </a:r>
          </a:p>
          <a:p>
            <a:pPr>
              <a:buFont typeface="Arial" pitchFamily="34" charset="0"/>
              <a:buChar char="•"/>
            </a:pPr>
            <a:r>
              <a:rPr lang="en-US" sz="3200" b="1" dirty="0" smtClean="0">
                <a:solidFill>
                  <a:srgbClr val="FFFF00"/>
                </a:solidFill>
              </a:rPr>
              <a:t> Good touch/bad touch </a:t>
            </a:r>
            <a:endParaRPr lang="en-US" sz="3200" b="1" dirty="0" smtClean="0">
              <a:solidFill>
                <a:srgbClr val="FFFF00"/>
              </a:solidFill>
            </a:endParaRPr>
          </a:p>
          <a:p>
            <a:pPr>
              <a:buFont typeface="Arial" pitchFamily="34" charset="0"/>
              <a:buChar char="•"/>
            </a:pPr>
            <a:r>
              <a:rPr lang="en-US" sz="3200" b="1" dirty="0">
                <a:solidFill>
                  <a:srgbClr val="FFFF00"/>
                </a:solidFill>
              </a:rPr>
              <a:t> </a:t>
            </a:r>
            <a:r>
              <a:rPr lang="en-US" sz="3200" b="1" dirty="0" smtClean="0">
                <a:solidFill>
                  <a:srgbClr val="FFFF00"/>
                </a:solidFill>
              </a:rPr>
              <a:t>Pre-pubertal </a:t>
            </a:r>
            <a:r>
              <a:rPr lang="en-US" sz="3200" b="1" dirty="0" smtClean="0">
                <a:solidFill>
                  <a:srgbClr val="FFFF00"/>
                </a:solidFill>
              </a:rPr>
              <a:t>change</a:t>
            </a:r>
          </a:p>
          <a:p>
            <a:pPr>
              <a:buFont typeface="Arial" pitchFamily="34" charset="0"/>
              <a:buChar char="•"/>
            </a:pPr>
            <a:r>
              <a:rPr lang="en-US" sz="3200" b="1" dirty="0" smtClean="0">
                <a:solidFill>
                  <a:srgbClr val="FFFF00"/>
                </a:solidFill>
              </a:rPr>
              <a:t> Onset of puberty</a:t>
            </a:r>
          </a:p>
          <a:p>
            <a:pPr>
              <a:buFont typeface="Arial" pitchFamily="34" charset="0"/>
              <a:buChar char="•"/>
            </a:pPr>
            <a:r>
              <a:rPr lang="en-US" sz="3200" b="1" dirty="0" smtClean="0">
                <a:solidFill>
                  <a:srgbClr val="FFFF00"/>
                </a:solidFill>
              </a:rPr>
              <a:t> Menstruation/nocturnal ejaculation/masturbation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00364" y="428604"/>
            <a:ext cx="5572164" cy="6001643"/>
          </a:xfrm>
          <a:prstGeom prst="rect">
            <a:avLst/>
          </a:prstGeom>
        </p:spPr>
        <p:txBody>
          <a:bodyPr wrap="square">
            <a:spAutoFit/>
          </a:bodyPr>
          <a:lstStyle/>
          <a:p>
            <a:endParaRPr lang="en-IN" sz="3200" b="1" dirty="0" smtClean="0">
              <a:solidFill>
                <a:srgbClr val="FFFF00"/>
              </a:solidFill>
              <a:latin typeface="Aharoni" pitchFamily="2" charset="-79"/>
              <a:cs typeface="Aharoni" pitchFamily="2" charset="-79"/>
            </a:endParaRPr>
          </a:p>
          <a:p>
            <a:endParaRPr lang="en-IN" sz="3200" b="1" dirty="0" smtClean="0">
              <a:solidFill>
                <a:srgbClr val="FFFF00"/>
              </a:solidFill>
              <a:latin typeface="Aharoni" pitchFamily="2" charset="-79"/>
              <a:cs typeface="Aharoni" pitchFamily="2" charset="-79"/>
            </a:endParaRPr>
          </a:p>
          <a:p>
            <a:endParaRPr lang="en-IN" sz="3200" b="1" dirty="0" smtClean="0">
              <a:solidFill>
                <a:srgbClr val="FFFF00"/>
              </a:solidFill>
              <a:latin typeface="Aharoni" pitchFamily="2" charset="-79"/>
              <a:cs typeface="Aharoni" pitchFamily="2" charset="-79"/>
            </a:endParaRPr>
          </a:p>
          <a:p>
            <a:endParaRPr lang="en-IN" sz="3200" b="1" dirty="0" smtClean="0">
              <a:solidFill>
                <a:srgbClr val="FFFF00"/>
              </a:solidFill>
              <a:latin typeface="Aharoni" pitchFamily="2" charset="-79"/>
              <a:cs typeface="Aharoni" pitchFamily="2" charset="-79"/>
            </a:endParaRPr>
          </a:p>
          <a:p>
            <a:r>
              <a:rPr lang="en-IN" sz="3200" b="1" dirty="0" smtClean="0">
                <a:solidFill>
                  <a:srgbClr val="FFFF00"/>
                </a:solidFill>
                <a:latin typeface="Aharoni" pitchFamily="2" charset="-79"/>
                <a:cs typeface="Aharoni" pitchFamily="2" charset="-79"/>
              </a:rPr>
              <a:t>Red stands for things that are private </a:t>
            </a:r>
          </a:p>
          <a:p>
            <a:endParaRPr lang="en-IN" sz="3200" b="1" dirty="0" smtClean="0">
              <a:solidFill>
                <a:srgbClr val="FFFF00"/>
              </a:solidFill>
              <a:latin typeface="Aharoni" pitchFamily="2" charset="-79"/>
              <a:cs typeface="Aharoni" pitchFamily="2" charset="-79"/>
            </a:endParaRPr>
          </a:p>
          <a:p>
            <a:r>
              <a:rPr lang="en-IN" sz="3200" b="1" dirty="0" smtClean="0">
                <a:solidFill>
                  <a:srgbClr val="FFFF00"/>
                </a:solidFill>
                <a:latin typeface="Aharoni" pitchFamily="2" charset="-79"/>
                <a:cs typeface="Aharoni" pitchFamily="2" charset="-79"/>
              </a:rPr>
              <a:t> Yellow stands for </a:t>
            </a:r>
          </a:p>
          <a:p>
            <a:r>
              <a:rPr lang="en-IN" sz="3200" b="1" dirty="0" smtClean="0">
                <a:solidFill>
                  <a:srgbClr val="FFFF00"/>
                </a:solidFill>
                <a:latin typeface="Aharoni" pitchFamily="2" charset="-79"/>
                <a:cs typeface="Aharoni" pitchFamily="2" charset="-79"/>
              </a:rPr>
              <a:t>‘Be Careful’. </a:t>
            </a:r>
          </a:p>
          <a:p>
            <a:endParaRPr lang="en-IN" sz="3200" b="1" dirty="0" smtClean="0">
              <a:solidFill>
                <a:srgbClr val="FFFF00"/>
              </a:solidFill>
              <a:latin typeface="Aharoni" pitchFamily="2" charset="-79"/>
              <a:cs typeface="Aharoni" pitchFamily="2" charset="-79"/>
            </a:endParaRPr>
          </a:p>
          <a:p>
            <a:r>
              <a:rPr lang="en-IN" sz="3200" b="1" dirty="0" smtClean="0">
                <a:solidFill>
                  <a:srgbClr val="FFFF00"/>
                </a:solidFill>
                <a:latin typeface="Aharoni" pitchFamily="2" charset="-79"/>
                <a:cs typeface="Aharoni" pitchFamily="2" charset="-79"/>
              </a:rPr>
              <a:t> Green stands for things that are public &amp; protected. </a:t>
            </a:r>
            <a:endParaRPr lang="en-IN" sz="3200" b="1" dirty="0">
              <a:solidFill>
                <a:srgbClr val="FFFF00"/>
              </a:solidFill>
              <a:latin typeface="Aharoni" pitchFamily="2" charset="-79"/>
              <a:cs typeface="Aharoni" pitchFamily="2" charset="-79"/>
            </a:endParaRPr>
          </a:p>
        </p:txBody>
      </p:sp>
      <p:sp>
        <p:nvSpPr>
          <p:cNvPr id="3" name="Oval 2"/>
          <p:cNvSpPr/>
          <p:nvPr/>
        </p:nvSpPr>
        <p:spPr>
          <a:xfrm>
            <a:off x="2214546" y="2428868"/>
            <a:ext cx="642942" cy="64294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Oval 3"/>
          <p:cNvSpPr/>
          <p:nvPr/>
        </p:nvSpPr>
        <p:spPr>
          <a:xfrm>
            <a:off x="2214546" y="3714752"/>
            <a:ext cx="642942" cy="642942"/>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Oval 4"/>
          <p:cNvSpPr/>
          <p:nvPr/>
        </p:nvSpPr>
        <p:spPr>
          <a:xfrm>
            <a:off x="2214546" y="5214950"/>
            <a:ext cx="642942" cy="64294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TextBox 5"/>
          <p:cNvSpPr txBox="1"/>
          <p:nvPr/>
        </p:nvSpPr>
        <p:spPr>
          <a:xfrm>
            <a:off x="0" y="428604"/>
            <a:ext cx="9144001" cy="1477328"/>
          </a:xfrm>
          <a:prstGeom prst="rect">
            <a:avLst/>
          </a:prstGeom>
          <a:noFill/>
        </p:spPr>
        <p:txBody>
          <a:bodyPr wrap="square" rtlCol="0">
            <a:spAutoFit/>
          </a:bodyPr>
          <a:lstStyle/>
          <a:p>
            <a:pPr algn="ctr"/>
            <a:r>
              <a:rPr lang="en-IN" sz="3600" b="1" dirty="0" smtClean="0">
                <a:solidFill>
                  <a:schemeClr val="bg1"/>
                </a:solidFill>
                <a:latin typeface="Aharoni" pitchFamily="2" charset="-79"/>
                <a:cs typeface="Aharoni" pitchFamily="2" charset="-79"/>
              </a:rPr>
              <a:t>Ensure your child understands the traffic signals concept before you start. </a:t>
            </a:r>
          </a:p>
          <a:p>
            <a:pPr algn="ctr"/>
            <a:endParaRPr lang="en-IN"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500430" y="285728"/>
            <a:ext cx="1285884" cy="92869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214282" y="1785926"/>
            <a:ext cx="8929718" cy="3539430"/>
          </a:xfrm>
          <a:prstGeom prst="rect">
            <a:avLst/>
          </a:prstGeom>
        </p:spPr>
        <p:txBody>
          <a:bodyPr wrap="square">
            <a:spAutoFit/>
          </a:bodyPr>
          <a:lstStyle/>
          <a:p>
            <a:r>
              <a:rPr lang="en-IN" sz="2800" b="1" dirty="0" smtClean="0">
                <a:solidFill>
                  <a:srgbClr val="FFFF00"/>
                </a:solidFill>
                <a:latin typeface="Aharoni" pitchFamily="2" charset="-79"/>
                <a:cs typeface="Aharoni" pitchFamily="2" charset="-79"/>
              </a:rPr>
              <a:t>• Anyone can go there. </a:t>
            </a:r>
          </a:p>
          <a:p>
            <a:r>
              <a:rPr lang="en-IN" sz="2800" b="1" dirty="0" smtClean="0">
                <a:solidFill>
                  <a:srgbClr val="FFFF00"/>
                </a:solidFill>
                <a:latin typeface="Aharoni" pitchFamily="2" charset="-79"/>
                <a:cs typeface="Aharoni" pitchFamily="2" charset="-79"/>
              </a:rPr>
              <a:t>• There is usually no doorbell and you would not need to knock or ask permission to enter. Banks, post office, library, restaurant, place of worship etc.</a:t>
            </a:r>
          </a:p>
          <a:p>
            <a:r>
              <a:rPr lang="en-IN" sz="2800" b="1" dirty="0" smtClean="0">
                <a:solidFill>
                  <a:srgbClr val="FFFF00"/>
                </a:solidFill>
                <a:latin typeface="Aharoni" pitchFamily="2" charset="-79"/>
                <a:cs typeface="Aharoni" pitchFamily="2" charset="-79"/>
              </a:rPr>
              <a:t>• Some rooms in our homes are public. There is not usually a door on these rooms except for the main entrance where there is a doorbell.</a:t>
            </a:r>
          </a:p>
          <a:p>
            <a:r>
              <a:rPr lang="en-IN" sz="2800" b="1" dirty="0" smtClean="0">
                <a:solidFill>
                  <a:srgbClr val="FFFF00"/>
                </a:solidFill>
                <a:latin typeface="Aharoni" pitchFamily="2" charset="-79"/>
                <a:cs typeface="Aharoni" pitchFamily="2" charset="-79"/>
              </a:rPr>
              <a:t>• There may be strangers in these places.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596" y="1071546"/>
            <a:ext cx="8286808" cy="4801314"/>
          </a:xfrm>
          <a:prstGeom prst="rect">
            <a:avLst/>
          </a:prstGeom>
        </p:spPr>
        <p:txBody>
          <a:bodyPr wrap="square">
            <a:spAutoFit/>
          </a:bodyPr>
          <a:lstStyle/>
          <a:p>
            <a:endParaRPr lang="en-IN" dirty="0" smtClean="0"/>
          </a:p>
          <a:p>
            <a:pPr algn="ctr"/>
            <a:r>
              <a:rPr lang="en-IN" dirty="0" smtClean="0"/>
              <a:t> </a:t>
            </a:r>
            <a:r>
              <a:rPr lang="en-IN" sz="3200" b="1" dirty="0" smtClean="0">
                <a:solidFill>
                  <a:schemeClr val="bg1"/>
                </a:solidFill>
                <a:latin typeface="Aharoni" pitchFamily="2" charset="-79"/>
                <a:cs typeface="Aharoni" pitchFamily="2" charset="-79"/>
              </a:rPr>
              <a:t>These are found in public places.</a:t>
            </a:r>
          </a:p>
          <a:p>
            <a:pPr algn="ctr"/>
            <a:endParaRPr lang="en-IN" sz="3200" b="1" dirty="0" smtClean="0">
              <a:solidFill>
                <a:schemeClr val="bg1"/>
              </a:solidFill>
              <a:latin typeface="Aharoni" pitchFamily="2" charset="-79"/>
              <a:cs typeface="Aharoni" pitchFamily="2" charset="-79"/>
            </a:endParaRPr>
          </a:p>
          <a:p>
            <a:pPr>
              <a:buFont typeface="Arial" pitchFamily="34" charset="0"/>
              <a:buChar char="•"/>
            </a:pPr>
            <a:r>
              <a:rPr lang="en-IN" sz="3200" b="1" dirty="0" smtClean="0">
                <a:solidFill>
                  <a:srgbClr val="FFFF00"/>
                </a:solidFill>
              </a:rPr>
              <a:t>A changing room in the store. </a:t>
            </a:r>
          </a:p>
          <a:p>
            <a:pPr>
              <a:buFont typeface="Arial" pitchFamily="34" charset="0"/>
              <a:buChar char="•"/>
            </a:pPr>
            <a:r>
              <a:rPr lang="en-IN" sz="3200" b="1" dirty="0" smtClean="0">
                <a:solidFill>
                  <a:srgbClr val="FFFF00"/>
                </a:solidFill>
              </a:rPr>
              <a:t>In gatherings, at parties &amp; picnics when we are with mixed crowd.</a:t>
            </a:r>
          </a:p>
          <a:p>
            <a:pPr>
              <a:buFont typeface="Arial" pitchFamily="34" charset="0"/>
              <a:buChar char="•"/>
            </a:pPr>
            <a:r>
              <a:rPr lang="en-IN" sz="3200" b="1" dirty="0" smtClean="0">
                <a:solidFill>
                  <a:srgbClr val="FFFF00"/>
                </a:solidFill>
              </a:rPr>
              <a:t>At railway station/bus-station/market/ parks/fair/mall/multiplex etc.</a:t>
            </a:r>
          </a:p>
          <a:p>
            <a:r>
              <a:rPr lang="en-IN" sz="3200" b="1" dirty="0" smtClean="0">
                <a:solidFill>
                  <a:srgbClr val="FFFF00"/>
                </a:solidFill>
              </a:rPr>
              <a:t>We need to be careful when we use these places. </a:t>
            </a:r>
          </a:p>
        </p:txBody>
      </p:sp>
      <p:sp>
        <p:nvSpPr>
          <p:cNvPr id="3" name="Oval 2"/>
          <p:cNvSpPr/>
          <p:nvPr/>
        </p:nvSpPr>
        <p:spPr>
          <a:xfrm>
            <a:off x="3786182" y="285728"/>
            <a:ext cx="1285884" cy="857256"/>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0" y="5929330"/>
            <a:ext cx="9144000" cy="800219"/>
          </a:xfrm>
          <a:prstGeom prst="rect">
            <a:avLst/>
          </a:prstGeom>
          <a:solidFill>
            <a:srgbClr val="FFFF00"/>
          </a:solidFill>
        </p:spPr>
        <p:txBody>
          <a:bodyPr wrap="square" rtlCol="0">
            <a:spAutoFit/>
          </a:bodyPr>
          <a:lstStyle/>
          <a:p>
            <a:pPr algn="ctr"/>
            <a:r>
              <a:rPr lang="en-US" sz="2800" b="1" u="sng" dirty="0" smtClean="0">
                <a:solidFill>
                  <a:srgbClr val="FF0000"/>
                </a:solidFill>
              </a:rPr>
              <a:t>BE CAREFUL EVERYTIME WHEN STRANGER IS AROUND</a:t>
            </a:r>
            <a:endParaRPr lang="en-IN" sz="2800" b="1" u="sng" dirty="0" smtClean="0">
              <a:solidFill>
                <a:srgbClr val="FF0000"/>
              </a:solidFill>
            </a:endParaRPr>
          </a:p>
          <a:p>
            <a:pPr algn="ctr"/>
            <a:endParaRPr lang="en-IN"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929058" y="357166"/>
            <a:ext cx="1000132" cy="85725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Rectangle 2"/>
          <p:cNvSpPr/>
          <p:nvPr/>
        </p:nvSpPr>
        <p:spPr>
          <a:xfrm>
            <a:off x="357158" y="1256467"/>
            <a:ext cx="8643998" cy="4955203"/>
          </a:xfrm>
          <a:prstGeom prst="rect">
            <a:avLst/>
          </a:prstGeom>
        </p:spPr>
        <p:txBody>
          <a:bodyPr wrap="square">
            <a:spAutoFit/>
          </a:bodyPr>
          <a:lstStyle/>
          <a:p>
            <a:endParaRPr lang="en-IN" dirty="0" smtClean="0"/>
          </a:p>
          <a:p>
            <a:r>
              <a:rPr lang="en-IN" dirty="0" smtClean="0"/>
              <a:t> </a:t>
            </a:r>
          </a:p>
          <a:p>
            <a:pPr>
              <a:buFont typeface="Arial" pitchFamily="34" charset="0"/>
              <a:buChar char="•"/>
            </a:pPr>
            <a:r>
              <a:rPr lang="en-IN" sz="2800" b="1" dirty="0" smtClean="0">
                <a:solidFill>
                  <a:srgbClr val="FFFF00"/>
                </a:solidFill>
              </a:rPr>
              <a:t>There are very few private places in our lives. Usually they are just found in our homes- our bedroom and our bathroom. </a:t>
            </a:r>
          </a:p>
          <a:p>
            <a:pPr>
              <a:buFont typeface="Arial" pitchFamily="34" charset="0"/>
              <a:buChar char="•"/>
            </a:pPr>
            <a:r>
              <a:rPr lang="en-IN" sz="2800" b="1" dirty="0" smtClean="0">
                <a:solidFill>
                  <a:srgbClr val="FFFF00"/>
                </a:solidFill>
              </a:rPr>
              <a:t>We need to do things to make our private areas very private. We would shut the door and close the curtains.</a:t>
            </a:r>
          </a:p>
          <a:p>
            <a:pPr>
              <a:buFont typeface="Arial" pitchFamily="34" charset="0"/>
              <a:buChar char="•"/>
            </a:pPr>
            <a:r>
              <a:rPr lang="en-IN" sz="2800" b="1" dirty="0" smtClean="0">
                <a:solidFill>
                  <a:srgbClr val="FFFF00"/>
                </a:solidFill>
              </a:rPr>
              <a:t>If someone wants to enter another person’s </a:t>
            </a:r>
          </a:p>
          <a:p>
            <a:r>
              <a:rPr lang="en-IN" sz="2800" b="1" dirty="0" smtClean="0">
                <a:solidFill>
                  <a:srgbClr val="FFFF00"/>
                </a:solidFill>
              </a:rPr>
              <a:t>private places, they must knock on the door and wait to be invited in. </a:t>
            </a:r>
          </a:p>
          <a:p>
            <a:pPr>
              <a:buFont typeface="Arial" pitchFamily="34" charset="0"/>
              <a:buChar char="•"/>
            </a:pPr>
            <a:r>
              <a:rPr lang="en-IN" sz="2800" b="1" dirty="0" smtClean="0">
                <a:solidFill>
                  <a:srgbClr val="FFFF00"/>
                </a:solidFill>
              </a:rPr>
              <a:t>When we are in our private places, we can do anything we want </a:t>
            </a:r>
            <a:endParaRPr lang="en-IN" sz="2400" b="1" dirty="0" smtClean="0">
              <a:solidFill>
                <a:srgbClr val="FFFF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14290"/>
            <a:ext cx="9144000" cy="646331"/>
          </a:xfrm>
          <a:prstGeom prst="rect">
            <a:avLst/>
          </a:prstGeom>
          <a:noFill/>
        </p:spPr>
        <p:txBody>
          <a:bodyPr wrap="square" rtlCol="0">
            <a:spAutoFit/>
          </a:bodyPr>
          <a:lstStyle/>
          <a:p>
            <a:pPr algn="ctr"/>
            <a:r>
              <a:rPr lang="en-US" sz="3600" b="1" dirty="0" smtClean="0">
                <a:solidFill>
                  <a:schemeClr val="bg1"/>
                </a:solidFill>
                <a:latin typeface="Aharoni" pitchFamily="2" charset="-79"/>
                <a:cs typeface="Aharoni" pitchFamily="2" charset="-79"/>
              </a:rPr>
              <a:t>DISCOURAGE</a:t>
            </a:r>
            <a:endParaRPr lang="en-IN" sz="3600" b="1" dirty="0">
              <a:solidFill>
                <a:schemeClr val="bg1"/>
              </a:solidFill>
              <a:latin typeface="Aharoni" pitchFamily="2" charset="-79"/>
              <a:cs typeface="Aharoni" pitchFamily="2" charset="-79"/>
            </a:endParaRPr>
          </a:p>
        </p:txBody>
      </p:sp>
      <p:sp>
        <p:nvSpPr>
          <p:cNvPr id="3" name="TextBox 2"/>
          <p:cNvSpPr txBox="1"/>
          <p:nvPr/>
        </p:nvSpPr>
        <p:spPr>
          <a:xfrm>
            <a:off x="214282" y="1000108"/>
            <a:ext cx="8929718" cy="5940088"/>
          </a:xfrm>
          <a:prstGeom prst="rect">
            <a:avLst/>
          </a:prstGeom>
          <a:noFill/>
        </p:spPr>
        <p:txBody>
          <a:bodyPr wrap="square" rtlCol="0">
            <a:spAutoFit/>
          </a:bodyPr>
          <a:lstStyle/>
          <a:p>
            <a:pPr>
              <a:buFont typeface="Arial" pitchFamily="34" charset="0"/>
              <a:buChar char="•"/>
            </a:pPr>
            <a:r>
              <a:rPr lang="en-US" sz="2800" b="1" dirty="0" smtClean="0">
                <a:solidFill>
                  <a:srgbClr val="FFFF00"/>
                </a:solidFill>
              </a:rPr>
              <a:t> </a:t>
            </a:r>
            <a:r>
              <a:rPr lang="en-US" sz="3200" b="1" dirty="0" smtClean="0">
                <a:solidFill>
                  <a:srgbClr val="FFFF00"/>
                </a:solidFill>
                <a:latin typeface="Aharoni" pitchFamily="2" charset="-79"/>
                <a:cs typeface="Aharoni" pitchFamily="2" charset="-79"/>
              </a:rPr>
              <a:t>Dressing and undressing in public/with door kept open.</a:t>
            </a:r>
          </a:p>
          <a:p>
            <a:pPr>
              <a:buFont typeface="Arial" pitchFamily="34" charset="0"/>
              <a:buChar char="•"/>
            </a:pPr>
            <a:r>
              <a:rPr lang="en-US" sz="3200" b="1" dirty="0" smtClean="0">
                <a:solidFill>
                  <a:srgbClr val="FFFF00"/>
                </a:solidFill>
                <a:latin typeface="Aharoni" pitchFamily="2" charset="-79"/>
                <a:cs typeface="Aharoni" pitchFamily="2" charset="-79"/>
              </a:rPr>
              <a:t> Running naked between bathroom and bedroom.</a:t>
            </a:r>
          </a:p>
          <a:p>
            <a:pPr>
              <a:buFont typeface="Arial" pitchFamily="34" charset="0"/>
              <a:buChar char="•"/>
            </a:pPr>
            <a:r>
              <a:rPr lang="en-US" sz="3200" b="1" dirty="0" smtClean="0">
                <a:solidFill>
                  <a:srgbClr val="FFFF00"/>
                </a:solidFill>
                <a:latin typeface="Aharoni" pitchFamily="2" charset="-79"/>
                <a:cs typeface="Aharoni" pitchFamily="2" charset="-79"/>
              </a:rPr>
              <a:t> Leaving the door open while using the toilet</a:t>
            </a:r>
          </a:p>
          <a:p>
            <a:pPr>
              <a:buFont typeface="Arial" pitchFamily="34" charset="0"/>
              <a:buChar char="•"/>
            </a:pPr>
            <a:r>
              <a:rPr lang="en-US" sz="3200" b="1" dirty="0" smtClean="0">
                <a:solidFill>
                  <a:srgbClr val="FFFF00"/>
                </a:solidFill>
                <a:latin typeface="Aharoni" pitchFamily="2" charset="-79"/>
                <a:cs typeface="Aharoni" pitchFamily="2" charset="-79"/>
              </a:rPr>
              <a:t> Changing into/out of swimwear at the pool/beach</a:t>
            </a:r>
          </a:p>
          <a:p>
            <a:pPr>
              <a:buFont typeface="Arial" pitchFamily="34" charset="0"/>
              <a:buChar char="•"/>
            </a:pPr>
            <a:r>
              <a:rPr lang="en-US" sz="3200" b="1" dirty="0" smtClean="0">
                <a:solidFill>
                  <a:srgbClr val="FFFF00"/>
                </a:solidFill>
                <a:latin typeface="Aharoni" pitchFamily="2" charset="-79"/>
                <a:cs typeface="Aharoni" pitchFamily="2" charset="-79"/>
              </a:rPr>
              <a:t> Pull down wet cloth/pant in a public room at home</a:t>
            </a:r>
          </a:p>
          <a:p>
            <a:pPr>
              <a:buFont typeface="Arial" pitchFamily="34" charset="0"/>
              <a:buChar char="•"/>
            </a:pPr>
            <a:r>
              <a:rPr lang="en-US" sz="3200" b="1" dirty="0" smtClean="0">
                <a:solidFill>
                  <a:srgbClr val="FFFF00"/>
                </a:solidFill>
                <a:latin typeface="Aharoni" pitchFamily="2" charset="-79"/>
                <a:cs typeface="Aharoni" pitchFamily="2" charset="-79"/>
              </a:rPr>
              <a:t> Parents/grandparents not maintaining privacy.</a:t>
            </a:r>
          </a:p>
          <a:p>
            <a:pPr>
              <a:buFont typeface="Arial" pitchFamily="34" charset="0"/>
              <a:buChar char="•"/>
            </a:pPr>
            <a:endParaRPr lang="en-IN" sz="2800" b="1" dirty="0">
              <a:solidFill>
                <a:srgbClr val="FFFF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se1.mm.bing.net/th?&amp;id=OIP.Mbc2bcffe8acd11221141cc383a7957eao0&amp;w=300&amp;h=300&amp;c=0&amp;pid=1.9&amp;rs=0&amp;p=0"/>
          <p:cNvPicPr>
            <a:picLocks noChangeAspect="1" noChangeArrowheads="1"/>
          </p:cNvPicPr>
          <p:nvPr/>
        </p:nvPicPr>
        <p:blipFill>
          <a:blip r:embed="rId2"/>
          <a:srcRect/>
          <a:stretch>
            <a:fillRect/>
          </a:stretch>
        </p:blipFill>
        <p:spPr bwMode="auto">
          <a:xfrm>
            <a:off x="357158" y="571480"/>
            <a:ext cx="3571900" cy="3214710"/>
          </a:xfrm>
          <a:prstGeom prst="rect">
            <a:avLst/>
          </a:prstGeom>
          <a:noFill/>
        </p:spPr>
      </p:pic>
      <p:pic>
        <p:nvPicPr>
          <p:cNvPr id="1028" name="Picture 4" descr="http://tse1.mm.bing.net/th?id=OIP.M3ba8c965b6a05940e6985902a3f54dc3H0&amp;w=110&amp;h=135&amp;c=7&amp;rs=1&amp;qlt=90&amp;o=4&amp;pid=1.1"/>
          <p:cNvPicPr>
            <a:picLocks noChangeAspect="1" noChangeArrowheads="1"/>
          </p:cNvPicPr>
          <p:nvPr/>
        </p:nvPicPr>
        <p:blipFill>
          <a:blip r:embed="rId3"/>
          <a:srcRect/>
          <a:stretch>
            <a:fillRect/>
          </a:stretch>
        </p:blipFill>
        <p:spPr bwMode="auto">
          <a:xfrm>
            <a:off x="4429124" y="571480"/>
            <a:ext cx="3643338" cy="3214710"/>
          </a:xfrm>
          <a:prstGeom prst="rect">
            <a:avLst/>
          </a:prstGeom>
          <a:noFill/>
        </p:spPr>
      </p:pic>
      <p:pic>
        <p:nvPicPr>
          <p:cNvPr id="1030" name="Picture 6" descr="http://tse2.mm.bing.net/th?id=OIP.Mc32c0f08131f24383d565052a8fba60eH0&amp;w=105&amp;h=135&amp;c=7&amp;rs=1&amp;qlt=90&amp;o=4&amp;pid=1.1"/>
          <p:cNvPicPr>
            <a:picLocks noChangeAspect="1" noChangeArrowheads="1"/>
          </p:cNvPicPr>
          <p:nvPr/>
        </p:nvPicPr>
        <p:blipFill>
          <a:blip r:embed="rId4"/>
          <a:srcRect/>
          <a:stretch>
            <a:fillRect/>
          </a:stretch>
        </p:blipFill>
        <p:spPr bwMode="auto">
          <a:xfrm>
            <a:off x="785786" y="4071942"/>
            <a:ext cx="2857520" cy="2428892"/>
          </a:xfrm>
          <a:prstGeom prst="rect">
            <a:avLst/>
          </a:prstGeom>
          <a:noFill/>
        </p:spPr>
      </p:pic>
      <p:pic>
        <p:nvPicPr>
          <p:cNvPr id="1032" name="Picture 8" descr="http://tse1.explicit.bing.net/th?id=OIP.M697865823c67b87568d25b15ab412142o0&amp;w=98&amp;h=135&amp;c=7&amp;rs=1&amp;qlt=90&amp;o=4&amp;pid=1.1"/>
          <p:cNvPicPr>
            <a:picLocks noChangeAspect="1" noChangeArrowheads="1"/>
          </p:cNvPicPr>
          <p:nvPr/>
        </p:nvPicPr>
        <p:blipFill>
          <a:blip r:embed="rId5"/>
          <a:srcRect/>
          <a:stretch>
            <a:fillRect/>
          </a:stretch>
        </p:blipFill>
        <p:spPr bwMode="auto">
          <a:xfrm>
            <a:off x="5000628" y="4071942"/>
            <a:ext cx="3143272" cy="2428892"/>
          </a:xfrm>
          <a:prstGeom prst="rect">
            <a:avLst/>
          </a:prstGeom>
          <a:noFill/>
        </p:spPr>
      </p:pic>
      <p:sp>
        <p:nvSpPr>
          <p:cNvPr id="6" name="Multiply 5"/>
          <p:cNvSpPr/>
          <p:nvPr/>
        </p:nvSpPr>
        <p:spPr>
          <a:xfrm>
            <a:off x="500035" y="5643578"/>
            <a:ext cx="1357321" cy="1000132"/>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Multiply 6"/>
          <p:cNvSpPr/>
          <p:nvPr/>
        </p:nvSpPr>
        <p:spPr>
          <a:xfrm>
            <a:off x="500034" y="571480"/>
            <a:ext cx="1357321" cy="1000132"/>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Multiply 7"/>
          <p:cNvSpPr/>
          <p:nvPr/>
        </p:nvSpPr>
        <p:spPr>
          <a:xfrm>
            <a:off x="4857752" y="5500702"/>
            <a:ext cx="1357321" cy="1000132"/>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Multiply 8"/>
          <p:cNvSpPr/>
          <p:nvPr/>
        </p:nvSpPr>
        <p:spPr>
          <a:xfrm>
            <a:off x="6858016" y="571480"/>
            <a:ext cx="1357321" cy="1000132"/>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3038" b="2195"/>
          <a:stretch/>
        </p:blipFill>
        <p:spPr>
          <a:xfrm>
            <a:off x="1071538" y="428604"/>
            <a:ext cx="7143800" cy="6000792"/>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2.bp.blogspot.com/-3cGrr3ecLVc/Thzuh48wmJI/AAAAAAAACI8/aoInANp62ts/s1600/Page7.jpg"/>
          <p:cNvPicPr>
            <a:picLocks noChangeAspect="1" noChangeArrowheads="1"/>
          </p:cNvPicPr>
          <p:nvPr/>
        </p:nvPicPr>
        <p:blipFill>
          <a:blip r:embed="rId2"/>
          <a:srcRect/>
          <a:stretch>
            <a:fillRect/>
          </a:stretch>
        </p:blipFill>
        <p:spPr bwMode="auto">
          <a:xfrm>
            <a:off x="357158" y="500042"/>
            <a:ext cx="8501122" cy="5929354"/>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squire\AppData\Local\Microsoft\Windows\Temporary Internet Files\Content.Outlook\CC9A7111\SKMBT_C55214072316490.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045" t="7283" r="17606"/>
          <a:stretch/>
        </p:blipFill>
        <p:spPr bwMode="auto">
          <a:xfrm>
            <a:off x="357158" y="428604"/>
            <a:ext cx="3714776" cy="6000792"/>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pic>
        <p:nvPicPr>
          <p:cNvPr id="20484" name="Picture 4" descr="http://tse1.mm.bing.net/th?&amp;id=OIP.Mc29f69c37b47397bee3d09042c7359f8H0&amp;w=300&amp;h=300&amp;c=0&amp;pid=1.9&amp;rs=0&amp;p=0"/>
          <p:cNvPicPr>
            <a:picLocks noChangeAspect="1" noChangeArrowheads="1"/>
          </p:cNvPicPr>
          <p:nvPr/>
        </p:nvPicPr>
        <p:blipFill>
          <a:blip r:embed="rId3"/>
          <a:srcRect/>
          <a:stretch>
            <a:fillRect/>
          </a:stretch>
        </p:blipFill>
        <p:spPr bwMode="auto">
          <a:xfrm>
            <a:off x="4929190" y="1500174"/>
            <a:ext cx="3214710" cy="4929222"/>
          </a:xfrm>
          <a:prstGeom prst="rect">
            <a:avLst/>
          </a:prstGeom>
          <a:noFill/>
        </p:spPr>
      </p:pic>
      <p:sp>
        <p:nvSpPr>
          <p:cNvPr id="4" name="TextBox 3"/>
          <p:cNvSpPr txBox="1"/>
          <p:nvPr/>
        </p:nvSpPr>
        <p:spPr>
          <a:xfrm>
            <a:off x="4929189" y="285729"/>
            <a:ext cx="3214711" cy="1214445"/>
          </a:xfrm>
          <a:prstGeom prst="rect">
            <a:avLst/>
          </a:prstGeom>
          <a:solidFill>
            <a:schemeClr val="bg1"/>
          </a:solidFill>
        </p:spPr>
        <p:txBody>
          <a:bodyPr wrap="square" rtlCol="0">
            <a:spAutoFit/>
          </a:bodyPr>
          <a:lstStyle/>
          <a:p>
            <a:r>
              <a:rPr lang="en-US" sz="2400" dirty="0" smtClean="0"/>
              <a:t>I cover my body wearing a bathrobe after my shower.</a:t>
            </a:r>
            <a:endParaRPr lang="en-IN" sz="2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642918"/>
            <a:ext cx="9144000" cy="6186309"/>
          </a:xfrm>
          <a:prstGeom prst="rect">
            <a:avLst/>
          </a:prstGeom>
          <a:noFill/>
        </p:spPr>
        <p:txBody>
          <a:bodyPr wrap="square" rtlCol="0">
            <a:spAutoFit/>
          </a:bodyPr>
          <a:lstStyle/>
          <a:p>
            <a:r>
              <a:rPr lang="en-US" sz="3600" b="1" dirty="0" smtClean="0">
                <a:solidFill>
                  <a:srgbClr val="FFFF00"/>
                </a:solidFill>
              </a:rPr>
              <a:t>Help your child to bathe but don’t  take bath with your child. It’s fun to play together with water while children are bathing . Don’t let your fun get buried…have fun but follow the swim suit rule.</a:t>
            </a:r>
          </a:p>
          <a:p>
            <a:r>
              <a:rPr lang="en-US" sz="3600" b="1" dirty="0" smtClean="0">
                <a:solidFill>
                  <a:srgbClr val="FFFF00"/>
                </a:solidFill>
              </a:rPr>
              <a:t>Don’t  change cloths in front/in presence of your child.</a:t>
            </a:r>
          </a:p>
          <a:p>
            <a:r>
              <a:rPr lang="en-US" sz="3600" b="1" dirty="0" smtClean="0">
                <a:solidFill>
                  <a:srgbClr val="FFFF00"/>
                </a:solidFill>
              </a:rPr>
              <a:t>Close the door of your room while changing.</a:t>
            </a:r>
          </a:p>
          <a:p>
            <a:r>
              <a:rPr lang="en-US" sz="3600" b="1" dirty="0" smtClean="0">
                <a:solidFill>
                  <a:srgbClr val="FFFF00"/>
                </a:solidFill>
              </a:rPr>
              <a:t>Don’t  keep the doors open while using the bathroom/toilet.</a:t>
            </a:r>
          </a:p>
          <a:p>
            <a:endParaRPr lang="en-IN" sz="3600" b="1" dirty="0">
              <a:solidFill>
                <a:srgbClr val="FFFF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tse1.mm.bing.net/th?&amp;id=OIP.M7c2475f2ae6ec50902f7e8b9c5607facH0&amp;w=300&amp;h=300&amp;c=0&amp;pid=1.9&amp;rs=0&amp;p=0"/>
          <p:cNvPicPr>
            <a:picLocks noChangeAspect="1" noChangeArrowheads="1"/>
          </p:cNvPicPr>
          <p:nvPr/>
        </p:nvPicPr>
        <p:blipFill>
          <a:blip r:embed="rId2">
            <a:lum contrast="30000"/>
          </a:blip>
          <a:srcRect/>
          <a:stretch>
            <a:fillRect/>
          </a:stretch>
        </p:blipFill>
        <p:spPr bwMode="auto">
          <a:xfrm>
            <a:off x="571472" y="571480"/>
            <a:ext cx="8001056" cy="5786478"/>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596" y="571480"/>
            <a:ext cx="8358246" cy="5509200"/>
          </a:xfrm>
          <a:prstGeom prst="rect">
            <a:avLst/>
          </a:prstGeom>
          <a:noFill/>
        </p:spPr>
        <p:txBody>
          <a:bodyPr wrap="square" rtlCol="0">
            <a:spAutoFit/>
          </a:bodyPr>
          <a:lstStyle/>
          <a:p>
            <a:pPr algn="ctr"/>
            <a:r>
              <a:rPr lang="en-US" sz="4400" b="1" dirty="0" smtClean="0">
                <a:solidFill>
                  <a:schemeClr val="bg1"/>
                </a:solidFill>
              </a:rPr>
              <a:t>Explaining the pre-pubertal changes </a:t>
            </a:r>
          </a:p>
          <a:p>
            <a:pPr algn="ctr"/>
            <a:r>
              <a:rPr lang="en-US" sz="4400" b="1" dirty="0" smtClean="0">
                <a:solidFill>
                  <a:srgbClr val="FFFF00"/>
                </a:solidFill>
              </a:rPr>
              <a:t>Now we are focusing on the reproductive system. </a:t>
            </a:r>
          </a:p>
          <a:p>
            <a:r>
              <a:rPr lang="en-US" sz="4400" b="1" dirty="0" smtClean="0">
                <a:solidFill>
                  <a:srgbClr val="FFFF00"/>
                </a:solidFill>
              </a:rPr>
              <a:t>Collect your photos right from your childhood &amp; arrange them stepwise, this would facilitate to talk about the physical changes.</a:t>
            </a:r>
            <a:endParaRPr lang="en-IN" sz="4400" b="1" dirty="0" smtClean="0">
              <a:solidFill>
                <a:srgbClr val="FFFF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se1.mm.bing.net/th?&amp;id=OIP.M401e3fab49b9e55f3dd47ca6b70d8507H0&amp;w=300&amp;h=300&amp;c=0&amp;pid=1.9&amp;rs=0&amp;p=0"/>
          <p:cNvPicPr>
            <a:picLocks noChangeAspect="1" noChangeArrowheads="1"/>
          </p:cNvPicPr>
          <p:nvPr/>
        </p:nvPicPr>
        <p:blipFill>
          <a:blip r:embed="rId2"/>
          <a:srcRect/>
          <a:stretch>
            <a:fillRect/>
          </a:stretch>
        </p:blipFill>
        <p:spPr bwMode="auto">
          <a:xfrm>
            <a:off x="428596" y="785794"/>
            <a:ext cx="3500462" cy="2786082"/>
          </a:xfrm>
          <a:prstGeom prst="rect">
            <a:avLst/>
          </a:prstGeom>
          <a:noFill/>
        </p:spPr>
      </p:pic>
      <p:pic>
        <p:nvPicPr>
          <p:cNvPr id="1030" name="Picture 6" descr="http://tse1.mm.bing.net/th?&amp;id=OIP.M60912dbd55112b17d3b32b318521189cH0&amp;w=300&amp;h=300&amp;c=0&amp;pid=1.9&amp;rs=0&amp;p=0"/>
          <p:cNvPicPr>
            <a:picLocks noChangeAspect="1" noChangeArrowheads="1"/>
          </p:cNvPicPr>
          <p:nvPr/>
        </p:nvPicPr>
        <p:blipFill>
          <a:blip r:embed="rId3"/>
          <a:srcRect/>
          <a:stretch>
            <a:fillRect/>
          </a:stretch>
        </p:blipFill>
        <p:spPr bwMode="auto">
          <a:xfrm>
            <a:off x="357158" y="3786190"/>
            <a:ext cx="3643338" cy="2643206"/>
          </a:xfrm>
          <a:prstGeom prst="rect">
            <a:avLst/>
          </a:prstGeom>
          <a:noFill/>
        </p:spPr>
      </p:pic>
      <p:pic>
        <p:nvPicPr>
          <p:cNvPr id="1032" name="Picture 8" descr="http://tse1.mm.bing.net/th?&amp;id=OIP.Mdfd2afe388f13232470c0f09cf160dd5H0&amp;w=300&amp;h=300&amp;c=0&amp;pid=1.9&amp;rs=0&amp;p=0"/>
          <p:cNvPicPr>
            <a:picLocks noChangeAspect="1" noChangeArrowheads="1"/>
          </p:cNvPicPr>
          <p:nvPr/>
        </p:nvPicPr>
        <p:blipFill>
          <a:blip r:embed="rId4"/>
          <a:srcRect/>
          <a:stretch>
            <a:fillRect/>
          </a:stretch>
        </p:blipFill>
        <p:spPr bwMode="auto">
          <a:xfrm>
            <a:off x="4714876" y="785794"/>
            <a:ext cx="4143404" cy="2643206"/>
          </a:xfrm>
          <a:prstGeom prst="rect">
            <a:avLst/>
          </a:prstGeom>
          <a:noFill/>
        </p:spPr>
      </p:pic>
      <p:pic>
        <p:nvPicPr>
          <p:cNvPr id="6" name="Picture 2" descr="http://tse1.mm.bing.net/th?&amp;id=OIP.M6d5f1995288e10b90915806b570ae84dH0&amp;w=300&amp;h=300&amp;c=0&amp;pid=1.9&amp;rs=0&amp;p=0"/>
          <p:cNvPicPr>
            <a:picLocks noChangeAspect="1" noChangeArrowheads="1"/>
          </p:cNvPicPr>
          <p:nvPr/>
        </p:nvPicPr>
        <p:blipFill>
          <a:blip r:embed="rId5"/>
          <a:srcRect/>
          <a:stretch>
            <a:fillRect/>
          </a:stretch>
        </p:blipFill>
        <p:spPr bwMode="auto">
          <a:xfrm>
            <a:off x="4500562" y="3857628"/>
            <a:ext cx="4443936" cy="2571768"/>
          </a:xfrm>
          <a:prstGeom prst="rect">
            <a:avLst/>
          </a:prstGeom>
          <a:noFill/>
        </p:spPr>
      </p:pic>
      <p:sp>
        <p:nvSpPr>
          <p:cNvPr id="7" name="TextBox 6"/>
          <p:cNvSpPr txBox="1"/>
          <p:nvPr/>
        </p:nvSpPr>
        <p:spPr>
          <a:xfrm>
            <a:off x="428596" y="142852"/>
            <a:ext cx="8358246" cy="461665"/>
          </a:xfrm>
          <a:prstGeom prst="rect">
            <a:avLst/>
          </a:prstGeom>
          <a:noFill/>
        </p:spPr>
        <p:txBody>
          <a:bodyPr wrap="square" rtlCol="0">
            <a:spAutoFit/>
          </a:bodyPr>
          <a:lstStyle/>
          <a:p>
            <a:r>
              <a:rPr lang="en-US" sz="2400" b="1" dirty="0" smtClean="0">
                <a:solidFill>
                  <a:srgbClr val="FFFF00"/>
                </a:solidFill>
              </a:rPr>
              <a:t>PRE-PUBRTY                             PUBERTY                                    ADULT</a:t>
            </a:r>
            <a:endParaRPr lang="en-IN" sz="2400" b="1" dirty="0">
              <a:solidFill>
                <a:srgbClr val="FFFF00"/>
              </a:solidFill>
            </a:endParaRPr>
          </a:p>
        </p:txBody>
      </p:sp>
      <p:sp>
        <p:nvSpPr>
          <p:cNvPr id="9" name="Right Arrow 8"/>
          <p:cNvSpPr/>
          <p:nvPr/>
        </p:nvSpPr>
        <p:spPr>
          <a:xfrm>
            <a:off x="5929321" y="142852"/>
            <a:ext cx="1071571" cy="484632"/>
          </a:xfrm>
          <a:prstGeom prst="rightArrow">
            <a:avLst/>
          </a:prstGeom>
          <a:solidFill>
            <a:srgbClr val="FF0000"/>
          </a:solidFill>
          <a:ln w="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ight Arrow 9"/>
          <p:cNvSpPr/>
          <p:nvPr/>
        </p:nvSpPr>
        <p:spPr>
          <a:xfrm>
            <a:off x="2500298" y="142852"/>
            <a:ext cx="1071570" cy="484632"/>
          </a:xfrm>
          <a:prstGeom prst="rightArrow">
            <a:avLst/>
          </a:prstGeom>
          <a:solidFill>
            <a:srgbClr val="FF0000"/>
          </a:solidFill>
          <a:ln w="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0" descr="http://tse1.mm.bing.net/th?&amp;id=OIP.Mb8333b2c554be6d9a913309ab035a1d4H0&amp;w=300&amp;h=300&amp;c=0&amp;pid=1.9&amp;rs=0&amp;p=0"/>
          <p:cNvPicPr>
            <a:picLocks noChangeAspect="1" noChangeArrowheads="1"/>
          </p:cNvPicPr>
          <p:nvPr/>
        </p:nvPicPr>
        <p:blipFill>
          <a:blip r:embed="rId2"/>
          <a:srcRect/>
          <a:stretch>
            <a:fillRect/>
          </a:stretch>
        </p:blipFill>
        <p:spPr bwMode="auto">
          <a:xfrm>
            <a:off x="357158" y="642918"/>
            <a:ext cx="4000528" cy="3000396"/>
          </a:xfrm>
          <a:prstGeom prst="rect">
            <a:avLst/>
          </a:prstGeom>
          <a:noFill/>
        </p:spPr>
      </p:pic>
      <p:pic>
        <p:nvPicPr>
          <p:cNvPr id="4" name="Picture 12" descr="http://tse3.mm.bing.net/th?id=OIP.M2106a64e1b0a8b7441ec7119bc24bd47H0&amp;w=223&amp;h=93&amp;c=7&amp;rs=1&amp;qlt=90&amp;o=4&amp;pid=1.1"/>
          <p:cNvPicPr>
            <a:picLocks noChangeAspect="1" noChangeArrowheads="1"/>
          </p:cNvPicPr>
          <p:nvPr/>
        </p:nvPicPr>
        <p:blipFill>
          <a:blip r:embed="rId3">
            <a:lum contrast="18000"/>
          </a:blip>
          <a:srcRect/>
          <a:stretch>
            <a:fillRect/>
          </a:stretch>
        </p:blipFill>
        <p:spPr bwMode="auto">
          <a:xfrm>
            <a:off x="4500562" y="3643314"/>
            <a:ext cx="4429156" cy="285752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4" descr="http://tse1.mm.bing.net/th?&amp;id=OIP.Mef1af6be98c7c5fcfe0bafccd97593eeH0&amp;w=300&amp;h=300&amp;c=0&amp;pid=1.9&amp;rs=0&amp;p=0"/>
          <p:cNvPicPr>
            <a:picLocks noChangeAspect="1" noChangeArrowheads="1"/>
          </p:cNvPicPr>
          <p:nvPr/>
        </p:nvPicPr>
        <p:blipFill>
          <a:blip r:embed="rId2"/>
          <a:srcRect/>
          <a:stretch>
            <a:fillRect/>
          </a:stretch>
        </p:blipFill>
        <p:spPr bwMode="auto">
          <a:xfrm>
            <a:off x="428596" y="785794"/>
            <a:ext cx="3786214" cy="3071834"/>
          </a:xfrm>
          <a:prstGeom prst="rect">
            <a:avLst/>
          </a:prstGeom>
          <a:noFill/>
        </p:spPr>
      </p:pic>
      <p:pic>
        <p:nvPicPr>
          <p:cNvPr id="45058" name="Picture 2" descr="http://tse1.mm.bing.net/th?&amp;id=OIP.M83b7c9eb77fe34d8ee80c3d037041f65H0&amp;w=300&amp;h=300&amp;c=0&amp;pid=1.9&amp;rs=0&amp;p=0"/>
          <p:cNvPicPr>
            <a:picLocks noChangeAspect="1" noChangeArrowheads="1"/>
          </p:cNvPicPr>
          <p:nvPr/>
        </p:nvPicPr>
        <p:blipFill>
          <a:blip r:embed="rId3">
            <a:lum bright="-5000" contrast="40000"/>
          </a:blip>
          <a:srcRect/>
          <a:stretch>
            <a:fillRect/>
          </a:stretch>
        </p:blipFill>
        <p:spPr bwMode="auto">
          <a:xfrm>
            <a:off x="357158" y="4500570"/>
            <a:ext cx="4071966" cy="1571636"/>
          </a:xfrm>
          <a:prstGeom prst="rect">
            <a:avLst/>
          </a:prstGeom>
          <a:noFill/>
        </p:spPr>
      </p:pic>
      <p:pic>
        <p:nvPicPr>
          <p:cNvPr id="45060" name="Picture 4" descr="http://tse1.mm.bing.net/th?&amp;id=OIP.M1caca527e32455b6735d638dedf1c9c8o0&amp;w=300&amp;h=300&amp;c=0&amp;pid=1.9&amp;rs=0&amp;p=0"/>
          <p:cNvPicPr>
            <a:picLocks noChangeAspect="1" noChangeArrowheads="1"/>
          </p:cNvPicPr>
          <p:nvPr/>
        </p:nvPicPr>
        <p:blipFill>
          <a:blip r:embed="rId4"/>
          <a:srcRect/>
          <a:stretch>
            <a:fillRect/>
          </a:stretch>
        </p:blipFill>
        <p:spPr bwMode="auto">
          <a:xfrm>
            <a:off x="4714876" y="785794"/>
            <a:ext cx="3929090" cy="3071834"/>
          </a:xfrm>
          <a:prstGeom prst="rect">
            <a:avLst/>
          </a:prstGeom>
          <a:noFill/>
        </p:spPr>
      </p:pic>
      <p:pic>
        <p:nvPicPr>
          <p:cNvPr id="45062" name="Picture 6" descr="http://tse1.mm.bing.net/th?&amp;id=OIP.Mac5fde1e728cf2c5ff9743fa767a20d2o0&amp;w=300&amp;h=300&amp;c=0&amp;pid=1.9&amp;rs=0&amp;p=0"/>
          <p:cNvPicPr>
            <a:picLocks noChangeAspect="1" noChangeArrowheads="1"/>
          </p:cNvPicPr>
          <p:nvPr/>
        </p:nvPicPr>
        <p:blipFill>
          <a:blip r:embed="rId5"/>
          <a:srcRect/>
          <a:stretch>
            <a:fillRect/>
          </a:stretch>
        </p:blipFill>
        <p:spPr bwMode="auto">
          <a:xfrm>
            <a:off x="5000628" y="4572008"/>
            <a:ext cx="3929090" cy="1785950"/>
          </a:xfrm>
          <a:prstGeom prst="rect">
            <a:avLst/>
          </a:prstGeom>
          <a:noFill/>
        </p:spPr>
      </p:pic>
      <p:sp>
        <p:nvSpPr>
          <p:cNvPr id="6" name="Rectangle 5"/>
          <p:cNvSpPr/>
          <p:nvPr/>
        </p:nvSpPr>
        <p:spPr>
          <a:xfrm>
            <a:off x="0" y="142852"/>
            <a:ext cx="8929718" cy="461665"/>
          </a:xfrm>
          <a:prstGeom prst="rect">
            <a:avLst/>
          </a:prstGeom>
        </p:spPr>
        <p:txBody>
          <a:bodyPr wrap="square">
            <a:spAutoFit/>
          </a:bodyPr>
          <a:lstStyle/>
          <a:p>
            <a:r>
              <a:rPr lang="en-US" sz="2400" b="1" dirty="0" smtClean="0">
                <a:solidFill>
                  <a:srgbClr val="FFFF00"/>
                </a:solidFill>
              </a:rPr>
              <a:t>PRE-PUBRTY                                  PUBERTY                                    ADULT</a:t>
            </a:r>
            <a:endParaRPr lang="en-IN" sz="2400" b="1" dirty="0">
              <a:solidFill>
                <a:srgbClr val="FFFF00"/>
              </a:solidFill>
            </a:endParaRPr>
          </a:p>
        </p:txBody>
      </p:sp>
      <p:sp>
        <p:nvSpPr>
          <p:cNvPr id="7" name="Right Arrow 6"/>
          <p:cNvSpPr/>
          <p:nvPr/>
        </p:nvSpPr>
        <p:spPr>
          <a:xfrm>
            <a:off x="2357422" y="142852"/>
            <a:ext cx="1071570" cy="484632"/>
          </a:xfrm>
          <a:prstGeom prst="rightArrow">
            <a:avLst/>
          </a:prstGeom>
          <a:solidFill>
            <a:srgbClr val="FF0000"/>
          </a:solidFill>
          <a:ln w="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ight Arrow 7"/>
          <p:cNvSpPr/>
          <p:nvPr/>
        </p:nvSpPr>
        <p:spPr>
          <a:xfrm>
            <a:off x="5715008" y="142852"/>
            <a:ext cx="1071570" cy="484632"/>
          </a:xfrm>
          <a:prstGeom prst="rightArrow">
            <a:avLst/>
          </a:prstGeom>
          <a:solidFill>
            <a:srgbClr val="FF0000"/>
          </a:solidFill>
          <a:ln w="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tse1.mm.bing.net/th?&amp;id=OIP.Md08bd7935539ecbcb350ab45437f04b9H0&amp;w=300&amp;h=300&amp;c=0&amp;pid=1.9&amp;rs=0&amp;p=0"/>
          <p:cNvPicPr>
            <a:picLocks noChangeAspect="1" noChangeArrowheads="1"/>
          </p:cNvPicPr>
          <p:nvPr/>
        </p:nvPicPr>
        <p:blipFill>
          <a:blip r:embed="rId2">
            <a:lum contrast="49000"/>
          </a:blip>
          <a:srcRect/>
          <a:stretch>
            <a:fillRect/>
          </a:stretch>
        </p:blipFill>
        <p:spPr bwMode="auto">
          <a:xfrm>
            <a:off x="857224" y="714356"/>
            <a:ext cx="7643866" cy="5572164"/>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monthly planner"/>
          <p:cNvPicPr>
            <a:picLocks noChangeAspect="1" noChangeArrowheads="1"/>
          </p:cNvPicPr>
          <p:nvPr/>
        </p:nvPicPr>
        <p:blipFill>
          <a:blip r:embed="rId2">
            <a:lum bright="-10000" contrast="35000"/>
          </a:blip>
          <a:srcRect/>
          <a:stretch>
            <a:fillRect/>
          </a:stretch>
        </p:blipFill>
        <p:spPr bwMode="auto">
          <a:xfrm>
            <a:off x="500034" y="857232"/>
            <a:ext cx="8215370" cy="5715040"/>
          </a:xfrm>
          <a:prstGeom prst="rect">
            <a:avLst/>
          </a:prstGeom>
          <a:noFill/>
        </p:spPr>
      </p:pic>
      <p:sp>
        <p:nvSpPr>
          <p:cNvPr id="3" name="TextBox 2"/>
          <p:cNvSpPr txBox="1"/>
          <p:nvPr/>
        </p:nvSpPr>
        <p:spPr>
          <a:xfrm>
            <a:off x="0" y="142852"/>
            <a:ext cx="9144000" cy="584775"/>
          </a:xfrm>
          <a:prstGeom prst="rect">
            <a:avLst/>
          </a:prstGeom>
          <a:noFill/>
        </p:spPr>
        <p:txBody>
          <a:bodyPr wrap="square" rtlCol="0">
            <a:spAutoFit/>
          </a:bodyPr>
          <a:lstStyle/>
          <a:p>
            <a:pPr algn="ctr"/>
            <a:r>
              <a:rPr lang="en-US" sz="3200" b="1" dirty="0" smtClean="0">
                <a:solidFill>
                  <a:srgbClr val="FFFF00"/>
                </a:solidFill>
              </a:rPr>
              <a:t>MENSTRUATION-  TEACHING ABOUT THE CYCLE</a:t>
            </a:r>
            <a:endParaRPr lang="en-IN" sz="3200" b="1" dirty="0">
              <a:solidFill>
                <a:srgbClr val="FFFF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Menstrual hygiene"/>
          <p:cNvPicPr>
            <a:picLocks noChangeAspect="1" noChangeArrowheads="1"/>
          </p:cNvPicPr>
          <p:nvPr/>
        </p:nvPicPr>
        <p:blipFill>
          <a:blip r:embed="rId2"/>
          <a:srcRect/>
          <a:stretch>
            <a:fillRect/>
          </a:stretch>
        </p:blipFill>
        <p:spPr bwMode="auto">
          <a:xfrm>
            <a:off x="714348" y="1785925"/>
            <a:ext cx="7643866" cy="4679397"/>
          </a:xfrm>
          <a:prstGeom prst="rect">
            <a:avLst/>
          </a:prstGeom>
          <a:noFill/>
        </p:spPr>
      </p:pic>
      <p:sp>
        <p:nvSpPr>
          <p:cNvPr id="3" name="TextBox 2"/>
          <p:cNvSpPr txBox="1"/>
          <p:nvPr/>
        </p:nvSpPr>
        <p:spPr>
          <a:xfrm>
            <a:off x="0" y="571480"/>
            <a:ext cx="9144000" cy="707886"/>
          </a:xfrm>
          <a:prstGeom prst="rect">
            <a:avLst/>
          </a:prstGeom>
          <a:noFill/>
        </p:spPr>
        <p:txBody>
          <a:bodyPr wrap="square" rtlCol="0">
            <a:spAutoFit/>
          </a:bodyPr>
          <a:lstStyle/>
          <a:p>
            <a:pPr algn="ctr"/>
            <a:r>
              <a:rPr lang="en-US" sz="4000" dirty="0" smtClean="0">
                <a:solidFill>
                  <a:srgbClr val="FFFF00"/>
                </a:solidFill>
              </a:rPr>
              <a:t> </a:t>
            </a:r>
            <a:r>
              <a:rPr lang="en-US" sz="4000" b="1" dirty="0" smtClean="0">
                <a:solidFill>
                  <a:srgbClr val="FFFF00"/>
                </a:solidFill>
              </a:rPr>
              <a:t>HYGEINE DURING MENSTRUATION</a:t>
            </a:r>
            <a:endParaRPr lang="en-IN" sz="4000" b="1" dirty="0">
              <a:solidFill>
                <a:srgbClr val="FFFF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285728"/>
            <a:ext cx="8715436" cy="6186309"/>
          </a:xfrm>
          <a:prstGeom prst="rect">
            <a:avLst/>
          </a:prstGeom>
          <a:noFill/>
        </p:spPr>
        <p:txBody>
          <a:bodyPr wrap="square" rtlCol="0">
            <a:spAutoFit/>
          </a:bodyPr>
          <a:lstStyle/>
          <a:p>
            <a:pPr marL="342900" indent="-342900">
              <a:buFont typeface="+mj-lt"/>
              <a:buAutoNum type="arabicPeriod"/>
            </a:pPr>
            <a:r>
              <a:rPr lang="en-US" sz="3600" b="1" dirty="0" smtClean="0">
                <a:solidFill>
                  <a:schemeClr val="bg1"/>
                </a:solidFill>
              </a:rPr>
              <a:t> Choose the method of sanitation that suits the best &amp; then stick to that.</a:t>
            </a:r>
          </a:p>
          <a:p>
            <a:pPr marL="342900" indent="-342900">
              <a:buFont typeface="+mj-lt"/>
              <a:buAutoNum type="arabicPeriod"/>
            </a:pPr>
            <a:r>
              <a:rPr lang="en-US" sz="3600" b="1" dirty="0">
                <a:solidFill>
                  <a:schemeClr val="bg1"/>
                </a:solidFill>
              </a:rPr>
              <a:t> </a:t>
            </a:r>
            <a:r>
              <a:rPr lang="en-US" sz="3600" b="1" dirty="0" smtClean="0">
                <a:solidFill>
                  <a:schemeClr val="bg1"/>
                </a:solidFill>
              </a:rPr>
              <a:t>Change regularly. Napkin once every 6 hours &amp; tampon every 2 hours. Be very careful if you have selected to use tampon.</a:t>
            </a:r>
            <a:r>
              <a:rPr kumimoji="0" lang="en-US" sz="3600" b="1" i="0" u="none" strike="noStrike" cap="none" normalizeH="0" baseline="0" dirty="0" smtClean="0">
                <a:ln>
                  <a:noFill/>
                </a:ln>
                <a:solidFill>
                  <a:srgbClr val="FFFF00"/>
                </a:solidFill>
                <a:effectLst/>
                <a:latin typeface="Arial" pitchFamily="34" charset="0"/>
                <a:ea typeface="Calibri" pitchFamily="34" charset="0"/>
                <a:cs typeface="Arial" pitchFamily="34" charset="0"/>
              </a:rPr>
              <a:t> </a:t>
            </a:r>
            <a:r>
              <a:rPr kumimoji="0" lang="en-US" sz="3600" b="1" i="0" u="none" strike="noStrike" cap="none" normalizeH="0" baseline="0" dirty="0" smtClean="0">
                <a:ln>
                  <a:noFill/>
                </a:ln>
                <a:solidFill>
                  <a:schemeClr val="bg1"/>
                </a:solidFill>
                <a:effectLst/>
                <a:latin typeface="+mj-lt"/>
                <a:ea typeface="Calibri" pitchFamily="34" charset="0"/>
                <a:cs typeface="Arial" pitchFamily="34" charset="0"/>
              </a:rPr>
              <a:t>If not done it can lead to conditions like urinary tract infection, vaginal infections and skin rashes..</a:t>
            </a:r>
            <a:r>
              <a:rPr kumimoji="0" lang="en-US" sz="3600" b="1" i="0" u="none" strike="noStrike" cap="none" normalizeH="0" baseline="0" dirty="0" smtClean="0">
                <a:ln>
                  <a:noFill/>
                </a:ln>
                <a:solidFill>
                  <a:schemeClr val="bg1"/>
                </a:solidFill>
                <a:effectLst/>
                <a:latin typeface="+mj-lt"/>
                <a:cs typeface="Arial" pitchFamily="34" charset="0"/>
              </a:rPr>
              <a:t> </a:t>
            </a:r>
            <a:endParaRPr lang="en-US" sz="3600" b="1" dirty="0" smtClean="0">
              <a:solidFill>
                <a:schemeClr val="bg1"/>
              </a:solidFill>
              <a:latin typeface="+mj-lt"/>
            </a:endParaRPr>
          </a:p>
          <a:p>
            <a:pPr marL="342900" indent="-342900">
              <a:buFont typeface="+mj-lt"/>
              <a:buAutoNum type="arabicPeriod"/>
            </a:pPr>
            <a:r>
              <a:rPr lang="en-US" sz="3600" b="1" dirty="0">
                <a:solidFill>
                  <a:schemeClr val="bg1"/>
                </a:solidFill>
              </a:rPr>
              <a:t> </a:t>
            </a:r>
            <a:r>
              <a:rPr lang="en-US" sz="3600" b="1" dirty="0" smtClean="0">
                <a:solidFill>
                  <a:schemeClr val="bg1"/>
                </a:solidFill>
              </a:rPr>
              <a:t>Wash or wipe off regularly.</a:t>
            </a:r>
          </a:p>
          <a:p>
            <a:pPr marL="342900" indent="-342900">
              <a:buFont typeface="+mj-lt"/>
              <a:buAutoNum type="arabicPeriod"/>
            </a:pPr>
            <a:r>
              <a:rPr lang="en-US" sz="3600" b="1" dirty="0">
                <a:solidFill>
                  <a:schemeClr val="bg1"/>
                </a:solidFill>
              </a:rPr>
              <a:t> </a:t>
            </a:r>
            <a:r>
              <a:rPr lang="en-US" sz="3600" b="1" dirty="0" smtClean="0">
                <a:solidFill>
                  <a:schemeClr val="bg1"/>
                </a:solidFill>
              </a:rPr>
              <a:t>No need to use soap or vaginal hygiene products.</a:t>
            </a:r>
            <a:endParaRPr lang="en-IN" sz="3600" b="1" dirty="0">
              <a:solidFill>
                <a:schemeClr val="bg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0" y="142852"/>
            <a:ext cx="9144000"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600" b="1" i="0" strike="noStrike" cap="none" normalizeH="0" baseline="0" dirty="0" smtClean="0">
                <a:ln>
                  <a:noFill/>
                </a:ln>
                <a:solidFill>
                  <a:schemeClr val="bg1"/>
                </a:solidFill>
                <a:effectLst/>
                <a:ea typeface="Times New Roman" pitchFamily="18" charset="0"/>
                <a:cs typeface="Arial" pitchFamily="34" charset="0"/>
              </a:rPr>
              <a:t>5. Use the right washing technique:</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bg1"/>
                </a:solidFill>
                <a:effectLst/>
                <a:ea typeface="Times New Roman" pitchFamily="18" charset="0"/>
                <a:cs typeface="Arial" pitchFamily="34" charset="0"/>
              </a:rPr>
              <a:t>     Always wash or clean the area in a motion    that is from the vagina to the anus.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600" b="1" i="0" strike="noStrike" cap="none" normalizeH="0" baseline="0" dirty="0" smtClean="0">
                <a:ln>
                  <a:noFill/>
                </a:ln>
                <a:solidFill>
                  <a:schemeClr val="bg1"/>
                </a:solidFill>
                <a:effectLst/>
                <a:ea typeface="Times New Roman" pitchFamily="18" charset="0"/>
                <a:cs typeface="Arial" pitchFamily="34" charset="0"/>
              </a:rPr>
              <a:t>6. Discard your used sanitary product properly</a:t>
            </a:r>
          </a:p>
          <a:p>
            <a:pPr marL="0" marR="0" lvl="0" indent="0" algn="just" defTabSz="914400" rtl="0" eaLnBrk="0" fontAlgn="base" latinLnBrk="0" hangingPunct="0">
              <a:lnSpc>
                <a:spcPct val="100000"/>
              </a:lnSpc>
              <a:spcBef>
                <a:spcPct val="0"/>
              </a:spcBef>
              <a:spcAft>
                <a:spcPct val="0"/>
              </a:spcAft>
              <a:buClrTx/>
              <a:buSzTx/>
              <a:buFontTx/>
              <a:buNone/>
              <a:tabLst/>
            </a:pPr>
            <a:r>
              <a:rPr lang="en-US" sz="3600" b="1" dirty="0" smtClean="0">
                <a:solidFill>
                  <a:schemeClr val="bg1"/>
                </a:solidFill>
                <a:ea typeface="Times New Roman" pitchFamily="18" charset="0"/>
                <a:cs typeface="Arial" pitchFamily="34" charset="0"/>
              </a:rPr>
              <a:t>     T</a:t>
            </a:r>
            <a:r>
              <a:rPr kumimoji="0" lang="en-US" sz="3600" b="1" i="0" u="none" strike="noStrike" cap="none" normalizeH="0" baseline="0" dirty="0" smtClean="0">
                <a:ln>
                  <a:noFill/>
                </a:ln>
                <a:solidFill>
                  <a:schemeClr val="bg1"/>
                </a:solidFill>
                <a:effectLst/>
                <a:ea typeface="Times New Roman" pitchFamily="18" charset="0"/>
                <a:cs typeface="Arial" pitchFamily="34" charset="0"/>
              </a:rPr>
              <a:t>hey</a:t>
            </a:r>
            <a:r>
              <a:rPr kumimoji="0" lang="en-US" sz="3600" b="1" i="0" u="none" strike="noStrike" cap="none" normalizeH="0" dirty="0" smtClean="0">
                <a:ln>
                  <a:noFill/>
                </a:ln>
                <a:solidFill>
                  <a:schemeClr val="bg1"/>
                </a:solidFill>
                <a:effectLst/>
                <a:ea typeface="Times New Roman" pitchFamily="18" charset="0"/>
                <a:cs typeface="Arial" pitchFamily="34" charset="0"/>
              </a:rPr>
              <a:t> </a:t>
            </a:r>
            <a:r>
              <a:rPr kumimoji="0" lang="en-US" sz="3600" b="1" i="0" u="none" strike="noStrike" cap="none" normalizeH="0" baseline="0" dirty="0" smtClean="0">
                <a:ln>
                  <a:noFill/>
                </a:ln>
                <a:solidFill>
                  <a:schemeClr val="bg1"/>
                </a:solidFill>
                <a:effectLst/>
                <a:ea typeface="Times New Roman" pitchFamily="18" charset="0"/>
                <a:cs typeface="Arial" pitchFamily="34" charset="0"/>
              </a:rPr>
              <a:t>are capable of spreading infections.  Wash your hands well after you discard your used napkin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bg1"/>
                </a:solidFill>
                <a:effectLst/>
                <a:ea typeface="Times New Roman" pitchFamily="18" charset="0"/>
                <a:cs typeface="Arial" pitchFamily="34" charset="0"/>
              </a:rPr>
              <a:t>7</a:t>
            </a:r>
            <a:r>
              <a:rPr kumimoji="0" lang="en-US" sz="3600" b="1" i="0" strike="noStrike" cap="none" normalizeH="0" baseline="0" dirty="0" smtClean="0">
                <a:ln>
                  <a:noFill/>
                </a:ln>
                <a:solidFill>
                  <a:schemeClr val="bg1"/>
                </a:solidFill>
                <a:effectLst/>
                <a:ea typeface="Times New Roman" pitchFamily="18" charset="0"/>
                <a:cs typeface="Arial" pitchFamily="34" charset="0"/>
              </a:rPr>
              <a:t>.  Beware of a pad rash</a:t>
            </a:r>
          </a:p>
          <a:p>
            <a:pPr marL="0" marR="0" lvl="0" indent="0" algn="just" defTabSz="914400" rtl="0" eaLnBrk="0" fontAlgn="base" latinLnBrk="0" hangingPunct="0">
              <a:lnSpc>
                <a:spcPct val="100000"/>
              </a:lnSpc>
              <a:spcBef>
                <a:spcPct val="0"/>
              </a:spcBef>
              <a:spcAft>
                <a:spcPct val="0"/>
              </a:spcAft>
              <a:buClrTx/>
              <a:buSzTx/>
              <a:buFontTx/>
              <a:buNone/>
              <a:tabLst/>
            </a:pPr>
            <a:r>
              <a:rPr lang="en-US" sz="3600" b="1" dirty="0" smtClean="0">
                <a:solidFill>
                  <a:schemeClr val="bg1"/>
                </a:solidFill>
                <a:ea typeface="Times New Roman" pitchFamily="18" charset="0"/>
                <a:cs typeface="Arial" pitchFamily="34" charset="0"/>
              </a:rPr>
              <a:t>      S</a:t>
            </a:r>
            <a:r>
              <a:rPr kumimoji="0" lang="en-US" sz="3600" b="1" i="0" u="none" strike="noStrike" cap="none" normalizeH="0" baseline="0" dirty="0" smtClean="0">
                <a:ln>
                  <a:noFill/>
                </a:ln>
                <a:solidFill>
                  <a:schemeClr val="bg1"/>
                </a:solidFill>
                <a:effectLst/>
                <a:ea typeface="Times New Roman" pitchFamily="18" charset="0"/>
                <a:cs typeface="Arial" pitchFamily="34" charset="0"/>
              </a:rPr>
              <a:t>tay dry during your periods. Apply an   antiseptic ointment, after a bath and before bed </a:t>
            </a:r>
            <a:endParaRPr kumimoji="0" lang="en-US" sz="3600" b="1" i="0" u="none" strike="noStrike" cap="none" normalizeH="0" baseline="0" dirty="0" smtClean="0">
              <a:ln>
                <a:noFill/>
              </a:ln>
              <a:solidFill>
                <a:schemeClr val="bg1"/>
              </a:solidFill>
              <a:effectLst/>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0" y="0"/>
            <a:ext cx="9144000" cy="67403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bg1"/>
                </a:solidFill>
                <a:effectLst/>
                <a:ea typeface="Times New Roman" pitchFamily="18" charset="0"/>
                <a:cs typeface="Arial" pitchFamily="34" charset="0"/>
              </a:rPr>
              <a:t>8. </a:t>
            </a:r>
            <a:r>
              <a:rPr kumimoji="0" lang="en-US" sz="3600" b="1" i="0" strike="noStrike" cap="none" normalizeH="0" baseline="0" dirty="0" smtClean="0">
                <a:ln>
                  <a:noFill/>
                </a:ln>
                <a:solidFill>
                  <a:schemeClr val="bg1"/>
                </a:solidFill>
                <a:effectLst/>
                <a:ea typeface="Times New Roman" pitchFamily="18" charset="0"/>
                <a:cs typeface="Arial" pitchFamily="34" charset="0"/>
              </a:rPr>
              <a:t> Use only one method of sanitation at a time</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bg1"/>
                </a:solidFill>
                <a:effectLst/>
                <a:ea typeface="Times New Roman" pitchFamily="18" charset="0"/>
                <a:cs typeface="Arial" pitchFamily="34" charset="0"/>
              </a:rPr>
              <a:t>Even when you have heavy flow do not use either (</a:t>
            </a:r>
            <a:r>
              <a:rPr kumimoji="0" lang="en-US" sz="3600" b="1" i="0" u="none" strike="noStrike" cap="none" normalizeH="0" baseline="0" dirty="0" err="1" smtClean="0">
                <a:ln>
                  <a:noFill/>
                </a:ln>
                <a:solidFill>
                  <a:schemeClr val="bg1"/>
                </a:solidFill>
                <a:effectLst/>
                <a:ea typeface="Times New Roman" pitchFamily="18" charset="0"/>
                <a:cs typeface="Arial" pitchFamily="34" charset="0"/>
              </a:rPr>
              <a:t>i</a:t>
            </a:r>
            <a:r>
              <a:rPr kumimoji="0" lang="en-US" sz="3600" b="1" i="0" u="none" strike="noStrike" cap="none" normalizeH="0" baseline="0" dirty="0" smtClean="0">
                <a:ln>
                  <a:noFill/>
                </a:ln>
                <a:solidFill>
                  <a:schemeClr val="bg1"/>
                </a:solidFill>
                <a:effectLst/>
                <a:ea typeface="Times New Roman" pitchFamily="18" charset="0"/>
                <a:cs typeface="Arial" pitchFamily="34" charset="0"/>
              </a:rPr>
              <a:t>) two sanitary pads, (ii) a tampon and sanitary pad (iii) a sanitary pad along with a piece of cloth. This can lead to rashes and infections. Using a piece of cloth is not a good idea</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bg1"/>
                </a:solidFill>
                <a:effectLst/>
                <a:ea typeface="Times New Roman" pitchFamily="18" charset="0"/>
                <a:cs typeface="Arial" pitchFamily="34" charset="0"/>
              </a:rPr>
              <a:t>9. </a:t>
            </a:r>
            <a:r>
              <a:rPr kumimoji="0" lang="en-US" sz="3600" b="1" i="0" strike="noStrike" cap="none" normalizeH="0" baseline="0" dirty="0" smtClean="0">
                <a:ln>
                  <a:noFill/>
                </a:ln>
                <a:solidFill>
                  <a:schemeClr val="bg1"/>
                </a:solidFill>
                <a:effectLst/>
                <a:ea typeface="Times New Roman" pitchFamily="18" charset="0"/>
                <a:cs typeface="Arial" pitchFamily="34" charset="0"/>
              </a:rPr>
              <a:t> Have a bath regularly</a:t>
            </a:r>
          </a:p>
          <a:p>
            <a:pPr marL="0" marR="0" lvl="0" indent="0" algn="just" defTabSz="914400" rtl="0" eaLnBrk="0" fontAlgn="base" latinLnBrk="0" hangingPunct="0">
              <a:lnSpc>
                <a:spcPct val="100000"/>
              </a:lnSpc>
              <a:spcBef>
                <a:spcPct val="0"/>
              </a:spcBef>
              <a:spcAft>
                <a:spcPct val="0"/>
              </a:spcAft>
              <a:buClrTx/>
              <a:buSzTx/>
              <a:buFontTx/>
              <a:buNone/>
              <a:tabLst/>
            </a:pPr>
            <a:r>
              <a:rPr lang="en-US" sz="3600" b="1" dirty="0" smtClean="0">
                <a:solidFill>
                  <a:schemeClr val="bg1"/>
                </a:solidFill>
                <a:ea typeface="Times New Roman" pitchFamily="18" charset="0"/>
                <a:cs typeface="Arial" pitchFamily="34" charset="0"/>
              </a:rPr>
              <a:t>H</a:t>
            </a:r>
            <a:r>
              <a:rPr kumimoji="0" lang="en-US" sz="3600" b="1" i="0" u="none" strike="noStrike" cap="none" normalizeH="0" baseline="0" dirty="0" smtClean="0">
                <a:ln>
                  <a:noFill/>
                </a:ln>
                <a:solidFill>
                  <a:schemeClr val="bg1"/>
                </a:solidFill>
                <a:effectLst/>
                <a:ea typeface="Times New Roman" pitchFamily="18" charset="0"/>
                <a:cs typeface="Arial" pitchFamily="34" charset="0"/>
              </a:rPr>
              <a:t>aving a bath is the best thing you can do for your body during your periods. It also helps relieve menstrual cramps, backaches, helps improve your mood. </a:t>
            </a:r>
            <a:endParaRPr kumimoji="0" lang="en-US" sz="3600" b="1" i="0" u="none" strike="noStrike" cap="none" normalizeH="0" baseline="0" dirty="0" smtClean="0">
              <a:ln>
                <a:noFill/>
              </a:ln>
              <a:solidFill>
                <a:schemeClr val="bg1"/>
              </a:solidFill>
              <a:effectLst/>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tse1.mm.bing.net/th?&amp;id=OIP.M1959bbe9a12e616b87123da196432007H0&amp;w=300&amp;h=300&amp;c=0&amp;pid=1.9&amp;rs=0&amp;p=0"/>
          <p:cNvPicPr>
            <a:picLocks noChangeAspect="1" noChangeArrowheads="1"/>
          </p:cNvPicPr>
          <p:nvPr/>
        </p:nvPicPr>
        <p:blipFill>
          <a:blip r:embed="rId2">
            <a:lum contrast="21000"/>
          </a:blip>
          <a:srcRect/>
          <a:stretch>
            <a:fillRect/>
          </a:stretch>
        </p:blipFill>
        <p:spPr bwMode="auto">
          <a:xfrm>
            <a:off x="500034" y="571480"/>
            <a:ext cx="8215370" cy="571504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214282" y="428604"/>
            <a:ext cx="8715436"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600" b="1" i="0" strike="noStrike" cap="none" normalizeH="0" baseline="0" dirty="0" smtClean="0">
                <a:ln>
                  <a:noFill/>
                </a:ln>
                <a:solidFill>
                  <a:schemeClr val="bg1"/>
                </a:solidFill>
                <a:effectLst/>
                <a:ea typeface="Times New Roman" pitchFamily="18" charset="0"/>
                <a:cs typeface="Arial" pitchFamily="34" charset="0"/>
              </a:rPr>
              <a:t>10.Be</a:t>
            </a:r>
            <a:r>
              <a:rPr kumimoji="0" lang="en-US" sz="3600" b="1" i="0" strike="noStrike" cap="none" normalizeH="0" dirty="0" smtClean="0">
                <a:ln>
                  <a:noFill/>
                </a:ln>
                <a:solidFill>
                  <a:schemeClr val="bg1"/>
                </a:solidFill>
                <a:effectLst/>
                <a:ea typeface="Times New Roman" pitchFamily="18" charset="0"/>
                <a:cs typeface="Arial" pitchFamily="34" charset="0"/>
              </a:rPr>
              <a:t> </a:t>
            </a:r>
            <a:r>
              <a:rPr kumimoji="0" lang="en-US" sz="3600" b="1" i="0" strike="noStrike" cap="none" normalizeH="0" baseline="0" dirty="0" smtClean="0">
                <a:ln>
                  <a:noFill/>
                </a:ln>
                <a:solidFill>
                  <a:schemeClr val="bg1"/>
                </a:solidFill>
                <a:effectLst/>
                <a:ea typeface="Times New Roman" pitchFamily="18" charset="0"/>
                <a:cs typeface="Arial" pitchFamily="34" charset="0"/>
              </a:rPr>
              <a:t>ready</a:t>
            </a:r>
            <a:r>
              <a:rPr kumimoji="0" lang="en-US" sz="3600" b="1" i="0" strike="noStrike" cap="none" normalizeH="0" dirty="0" smtClean="0">
                <a:ln>
                  <a:noFill/>
                </a:ln>
                <a:solidFill>
                  <a:schemeClr val="bg1"/>
                </a:solidFill>
                <a:effectLst/>
                <a:ea typeface="Times New Roman" pitchFamily="18" charset="0"/>
                <a:cs typeface="Arial" pitchFamily="34" charset="0"/>
              </a:rPr>
              <a:t> </a:t>
            </a:r>
            <a:r>
              <a:rPr kumimoji="0" lang="en-US" sz="3600" b="1" i="0" strike="noStrike" cap="none" normalizeH="0" baseline="0" dirty="0" smtClean="0">
                <a:ln>
                  <a:noFill/>
                </a:ln>
                <a:solidFill>
                  <a:schemeClr val="bg1"/>
                </a:solidFill>
                <a:effectLst/>
                <a:ea typeface="Times New Roman" pitchFamily="18" charset="0"/>
                <a:cs typeface="Arial" pitchFamily="34" charset="0"/>
              </a:rPr>
              <a:t>with on-the-go stuff during your periods.</a:t>
            </a:r>
            <a:endParaRPr kumimoji="0" lang="en-US" sz="3600" b="1" i="0" u="sng" strike="noStrike" cap="none" normalizeH="0" baseline="0" dirty="0" smtClean="0">
              <a:ln>
                <a:noFill/>
              </a:ln>
              <a:solidFill>
                <a:schemeClr val="bg1"/>
              </a:solidFill>
              <a:effectLst/>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bg1"/>
                </a:solidFill>
                <a:effectLst/>
                <a:ea typeface="Times New Roman" pitchFamily="18" charset="0"/>
                <a:cs typeface="Arial" pitchFamily="34" charset="0"/>
              </a:rPr>
              <a:t>When you have your periods it is important to be ready. It is important to have extra sanitary pads or tampons properly stored in a clean pouch or paper bag, a soft towel, some paper tissues or towels, hand sanitizer, a healthy snack, bottle of drinking water, a tube of antiseptic medication.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bg1"/>
                </a:solidFill>
                <a:effectLst/>
                <a:ea typeface="Times New Roman" pitchFamily="18" charset="0"/>
                <a:cs typeface="Arial" pitchFamily="34" charset="0"/>
              </a:rPr>
              <a:t>(if you are using one).</a:t>
            </a:r>
            <a:endParaRPr kumimoji="0" lang="en-US" sz="3600" b="1" i="0" u="none" strike="noStrike" cap="none" normalizeH="0" baseline="0" dirty="0" smtClean="0">
              <a:ln>
                <a:noFill/>
              </a:ln>
              <a:solidFill>
                <a:schemeClr val="bg1"/>
              </a:solidFill>
              <a:effectLst/>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20" y="142852"/>
            <a:ext cx="8858280" cy="6494085"/>
          </a:xfrm>
          <a:prstGeom prst="rect">
            <a:avLst/>
          </a:prstGeom>
        </p:spPr>
        <p:txBody>
          <a:bodyPr wrap="square">
            <a:spAutoFit/>
          </a:bodyPr>
          <a:lstStyle/>
          <a:p>
            <a:pPr>
              <a:buFont typeface="Arial" pitchFamily="34" charset="0"/>
              <a:buChar char="•"/>
            </a:pPr>
            <a:r>
              <a:rPr lang="en-IN" sz="3200" b="1" dirty="0" smtClean="0">
                <a:solidFill>
                  <a:schemeClr val="bg1"/>
                </a:solidFill>
                <a:cs typeface="Aharoni" pitchFamily="2" charset="-79"/>
              </a:rPr>
              <a:t>Masturbation is common throughout .Children masturbate from an early age. </a:t>
            </a:r>
            <a:r>
              <a:rPr lang="en-IN" sz="3200" b="1" dirty="0">
                <a:solidFill>
                  <a:schemeClr val="bg1"/>
                </a:solidFill>
                <a:cs typeface="Aharoni" pitchFamily="2" charset="-79"/>
              </a:rPr>
              <a:t>T</a:t>
            </a:r>
            <a:r>
              <a:rPr lang="en-IN" sz="3200" b="1" dirty="0" smtClean="0">
                <a:solidFill>
                  <a:schemeClr val="bg1"/>
                </a:solidFill>
                <a:cs typeface="Aharoni" pitchFamily="2" charset="-79"/>
              </a:rPr>
              <a:t>he behaviour usually increases during adolescence. </a:t>
            </a:r>
          </a:p>
          <a:p>
            <a:pPr>
              <a:buFont typeface="Arial" pitchFamily="34" charset="0"/>
              <a:buChar char="•"/>
            </a:pPr>
            <a:r>
              <a:rPr lang="en-IN" sz="3200" b="1" dirty="0" smtClean="0">
                <a:solidFill>
                  <a:schemeClr val="bg1"/>
                </a:solidFill>
                <a:cs typeface="Aharoni" pitchFamily="2" charset="-79"/>
              </a:rPr>
              <a:t>Masturbation is a natural thing for children and adults to do</a:t>
            </a:r>
            <a:r>
              <a:rPr lang="en-IN" sz="3200" b="1" dirty="0">
                <a:solidFill>
                  <a:schemeClr val="bg1"/>
                </a:solidFill>
                <a:cs typeface="Aharoni" pitchFamily="2" charset="-79"/>
              </a:rPr>
              <a:t>.</a:t>
            </a:r>
            <a:endParaRPr lang="en-IN" sz="3200" b="1" dirty="0" smtClean="0">
              <a:solidFill>
                <a:schemeClr val="bg1"/>
              </a:solidFill>
              <a:cs typeface="Aharoni" pitchFamily="2" charset="-79"/>
            </a:endParaRPr>
          </a:p>
          <a:p>
            <a:pPr>
              <a:buFont typeface="Arial" pitchFamily="34" charset="0"/>
              <a:buChar char="•"/>
            </a:pPr>
            <a:r>
              <a:rPr lang="en-IN" sz="3200" b="1" dirty="0" smtClean="0">
                <a:solidFill>
                  <a:schemeClr val="bg1"/>
                </a:solidFill>
                <a:cs typeface="Aharoni" pitchFamily="2" charset="-79"/>
              </a:rPr>
              <a:t>Masturbation may also be a symptom of non-sexual problems such as frustration, boredom, or loneliness.</a:t>
            </a:r>
          </a:p>
          <a:p>
            <a:pPr>
              <a:buFont typeface="Arial" pitchFamily="34" charset="0"/>
              <a:buChar char="•"/>
            </a:pPr>
            <a:r>
              <a:rPr lang="en-IN" sz="3200" b="1" dirty="0" smtClean="0">
                <a:solidFill>
                  <a:schemeClr val="bg1"/>
                </a:solidFill>
                <a:cs typeface="Aharoni" pitchFamily="2" charset="-79"/>
              </a:rPr>
              <a:t>Masturbation may seem excessive because it occurs in inappropriate places. This may happen because an individual has no appropriate places to masturbate or because he or she hasn’t been taught where it is appropriate to masturbate.  </a:t>
            </a:r>
            <a:endParaRPr lang="en-IN" sz="3200" b="1" dirty="0">
              <a:solidFill>
                <a:schemeClr val="bg1"/>
              </a:solidFill>
              <a:cs typeface="Aharoni" pitchFamily="2" charset="-79"/>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14356"/>
            <a:ext cx="9144000" cy="5078313"/>
          </a:xfrm>
          <a:prstGeom prst="rect">
            <a:avLst/>
          </a:prstGeom>
        </p:spPr>
        <p:txBody>
          <a:bodyPr wrap="square">
            <a:spAutoFit/>
          </a:bodyPr>
          <a:lstStyle/>
          <a:p>
            <a:r>
              <a:rPr lang="en-IN" sz="3600" b="1" dirty="0" smtClean="0">
                <a:solidFill>
                  <a:schemeClr val="bg1"/>
                </a:solidFill>
                <a:cs typeface="Aharoni" pitchFamily="2" charset="-79"/>
              </a:rPr>
              <a:t>Excessive masturbation may occur: </a:t>
            </a:r>
          </a:p>
          <a:p>
            <a:pPr lvl="1">
              <a:buFont typeface="Arial" pitchFamily="34" charset="0"/>
              <a:buChar char="•"/>
            </a:pPr>
            <a:r>
              <a:rPr lang="en-IN" sz="3600" b="1" dirty="0" smtClean="0">
                <a:solidFill>
                  <a:srgbClr val="FFFF00"/>
                </a:solidFill>
                <a:cs typeface="Aharoni" pitchFamily="2" charset="-79"/>
              </a:rPr>
              <a:t> When there are personal emotional problems </a:t>
            </a:r>
          </a:p>
          <a:p>
            <a:pPr lvl="1">
              <a:buFont typeface="Arial" pitchFamily="34" charset="0"/>
              <a:buChar char="•"/>
            </a:pPr>
            <a:r>
              <a:rPr lang="en-IN" sz="3600" b="1" dirty="0" smtClean="0">
                <a:solidFill>
                  <a:srgbClr val="FFFF00"/>
                </a:solidFill>
                <a:cs typeface="Aharoni" pitchFamily="2" charset="-79"/>
              </a:rPr>
              <a:t> When there is an irritation such as a skin rash </a:t>
            </a:r>
          </a:p>
          <a:p>
            <a:pPr lvl="1">
              <a:buFont typeface="Arial" pitchFamily="34" charset="0"/>
              <a:buChar char="•"/>
            </a:pPr>
            <a:r>
              <a:rPr lang="en-IN" sz="3600" b="1" dirty="0" smtClean="0">
                <a:solidFill>
                  <a:srgbClr val="FFFF00"/>
                </a:solidFill>
                <a:cs typeface="Aharoni" pitchFamily="2" charset="-79"/>
              </a:rPr>
              <a:t> When clothing is too tight </a:t>
            </a:r>
          </a:p>
          <a:p>
            <a:pPr lvl="1">
              <a:buFont typeface="Arial" pitchFamily="34" charset="0"/>
              <a:buChar char="•"/>
            </a:pPr>
            <a:r>
              <a:rPr lang="en-IN" sz="3600" b="1" dirty="0" smtClean="0">
                <a:solidFill>
                  <a:srgbClr val="FFFF00"/>
                </a:solidFill>
                <a:cs typeface="Aharoni" pitchFamily="2" charset="-79"/>
              </a:rPr>
              <a:t> When there is an infection</a:t>
            </a:r>
          </a:p>
          <a:p>
            <a:pPr lvl="1">
              <a:buFont typeface="Arial" pitchFamily="34" charset="0"/>
              <a:buChar char="•"/>
            </a:pPr>
            <a:r>
              <a:rPr lang="en-IN" sz="3600" b="1" dirty="0" smtClean="0">
                <a:solidFill>
                  <a:srgbClr val="FFFF00"/>
                </a:solidFill>
                <a:cs typeface="Aharoni" pitchFamily="2" charset="-79"/>
              </a:rPr>
              <a:t> When a physical disability affects sensitivity to pain or pleasure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1480"/>
            <a:ext cx="9144000" cy="5632311"/>
          </a:xfrm>
          <a:prstGeom prst="rect">
            <a:avLst/>
          </a:prstGeom>
        </p:spPr>
        <p:txBody>
          <a:bodyPr wrap="square">
            <a:spAutoFit/>
          </a:bodyPr>
          <a:lstStyle/>
          <a:p>
            <a:pPr lvl="1">
              <a:buFont typeface="Arial" pitchFamily="34" charset="0"/>
              <a:buChar char="•"/>
            </a:pPr>
            <a:r>
              <a:rPr lang="en-IN" sz="3200" b="1" dirty="0" smtClean="0">
                <a:solidFill>
                  <a:srgbClr val="FFFF00"/>
                </a:solidFill>
              </a:rPr>
              <a:t> </a:t>
            </a:r>
            <a:r>
              <a:rPr lang="en-IN" sz="3600" b="1" dirty="0" smtClean="0">
                <a:solidFill>
                  <a:srgbClr val="FFFF00"/>
                </a:solidFill>
              </a:rPr>
              <a:t>when an individual has a general tendency to engage in obsessive, repetitive, and/or self-abusive behaviour </a:t>
            </a:r>
          </a:p>
          <a:p>
            <a:pPr lvl="1">
              <a:buFont typeface="Arial" pitchFamily="34" charset="0"/>
              <a:buChar char="•"/>
            </a:pPr>
            <a:r>
              <a:rPr lang="en-IN" sz="3600" b="1" dirty="0" smtClean="0">
                <a:solidFill>
                  <a:srgbClr val="FFFF00"/>
                </a:solidFill>
              </a:rPr>
              <a:t> when an individual has hyposensitivity to touch. This individual may need to masturbate longer or more forcefully just to get sufficient sensations. </a:t>
            </a:r>
          </a:p>
          <a:p>
            <a:pPr lvl="1">
              <a:buFont typeface="Arial" pitchFamily="34" charset="0"/>
              <a:buChar char="•"/>
            </a:pPr>
            <a:r>
              <a:rPr lang="en-IN" sz="3600" b="1" dirty="0" smtClean="0">
                <a:solidFill>
                  <a:srgbClr val="FFFF00"/>
                </a:solidFill>
              </a:rPr>
              <a:t> As an attention-getting behaviour </a:t>
            </a:r>
          </a:p>
          <a:p>
            <a:pPr lvl="1">
              <a:buFont typeface="Arial" pitchFamily="34" charset="0"/>
              <a:buChar char="•"/>
            </a:pPr>
            <a:r>
              <a:rPr lang="en-IN" sz="3600" b="1" dirty="0" smtClean="0">
                <a:solidFill>
                  <a:srgbClr val="FFFF00"/>
                </a:solidFill>
              </a:rPr>
              <a:t> when an individual has been sexually abused </a:t>
            </a:r>
            <a:endParaRPr lang="en-IN" sz="3600" b="1" dirty="0">
              <a:solidFill>
                <a:srgbClr val="FFFF0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20" y="0"/>
            <a:ext cx="8429684" cy="6740307"/>
          </a:xfrm>
          <a:prstGeom prst="rect">
            <a:avLst/>
          </a:prstGeom>
        </p:spPr>
        <p:txBody>
          <a:bodyPr wrap="square">
            <a:spAutoFit/>
          </a:bodyPr>
          <a:lstStyle/>
          <a:p>
            <a:r>
              <a:rPr lang="en-IN" sz="3600" b="1" dirty="0" smtClean="0">
                <a:solidFill>
                  <a:schemeClr val="bg1"/>
                </a:solidFill>
              </a:rPr>
              <a:t>Masturbation cannot be ignored: </a:t>
            </a:r>
          </a:p>
          <a:p>
            <a:pPr lvl="1">
              <a:buFont typeface="Arial" pitchFamily="34" charset="0"/>
              <a:buChar char="•"/>
            </a:pPr>
            <a:r>
              <a:rPr lang="en-IN" sz="3600" b="1" dirty="0" smtClean="0">
                <a:solidFill>
                  <a:srgbClr val="FFFF00"/>
                </a:solidFill>
              </a:rPr>
              <a:t> when it is done in a public place </a:t>
            </a:r>
          </a:p>
          <a:p>
            <a:pPr lvl="1"/>
            <a:r>
              <a:rPr lang="en-IN" sz="3600" b="1" dirty="0" smtClean="0">
                <a:solidFill>
                  <a:srgbClr val="FFFF00"/>
                </a:solidFill>
              </a:rPr>
              <a:t>when it is done in a private place (such as a bedroom), but when other people are around </a:t>
            </a:r>
          </a:p>
          <a:p>
            <a:pPr lvl="1">
              <a:buFont typeface="Arial" pitchFamily="34" charset="0"/>
              <a:buChar char="•"/>
            </a:pPr>
            <a:r>
              <a:rPr lang="en-IN" sz="3600" b="1" dirty="0" smtClean="0">
                <a:solidFill>
                  <a:srgbClr val="FFFF00"/>
                </a:solidFill>
              </a:rPr>
              <a:t> when it interferes with daily living (the individual no longer finds time for family or friends, other interests, schoolwork, or their job) </a:t>
            </a:r>
          </a:p>
          <a:p>
            <a:pPr lvl="1">
              <a:buFont typeface="Arial" pitchFamily="34" charset="0"/>
              <a:buChar char="•"/>
            </a:pPr>
            <a:r>
              <a:rPr lang="en-IN" sz="3600" b="1" dirty="0" smtClean="0">
                <a:solidFill>
                  <a:srgbClr val="FFFF00"/>
                </a:solidFill>
              </a:rPr>
              <a:t> when an individual is rubbing so hard or so often that there is soreness or bleeding </a:t>
            </a:r>
            <a:endParaRPr lang="en-IN" sz="3600" b="1" dirty="0">
              <a:solidFill>
                <a:srgbClr val="FFFF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57166"/>
            <a:ext cx="9144000" cy="5693866"/>
          </a:xfrm>
          <a:prstGeom prst="rect">
            <a:avLst/>
          </a:prstGeom>
        </p:spPr>
        <p:txBody>
          <a:bodyPr wrap="square">
            <a:spAutoFit/>
          </a:bodyPr>
          <a:lstStyle/>
          <a:p>
            <a:r>
              <a:rPr lang="en-IN" sz="2800" b="1" dirty="0" smtClean="0">
                <a:solidFill>
                  <a:schemeClr val="bg1"/>
                </a:solidFill>
              </a:rPr>
              <a:t>Individuals may need to learn the following things: </a:t>
            </a:r>
          </a:p>
          <a:p>
            <a:pPr lvl="1">
              <a:buFont typeface="Arial" pitchFamily="34" charset="0"/>
              <a:buChar char="•"/>
            </a:pPr>
            <a:r>
              <a:rPr lang="en-IN" sz="2800" b="1" dirty="0" smtClean="0">
                <a:solidFill>
                  <a:srgbClr val="FFFF00"/>
                </a:solidFill>
              </a:rPr>
              <a:t> Masturbation should be done in a private place at home, such as a bedroom or a bathroom with the door closed and the curtains drawn.</a:t>
            </a:r>
          </a:p>
          <a:p>
            <a:pPr lvl="1">
              <a:buFont typeface="Arial" pitchFamily="34" charset="0"/>
              <a:buChar char="•"/>
            </a:pPr>
            <a:r>
              <a:rPr lang="en-IN" sz="2800" b="1" dirty="0" smtClean="0">
                <a:solidFill>
                  <a:srgbClr val="FFFF00"/>
                </a:solidFill>
              </a:rPr>
              <a:t> Masturbation is a private behaviour that should be done alone. </a:t>
            </a:r>
          </a:p>
          <a:p>
            <a:pPr lvl="1">
              <a:buFont typeface="Arial" pitchFamily="34" charset="0"/>
              <a:buChar char="•"/>
            </a:pPr>
            <a:r>
              <a:rPr lang="en-IN" sz="2800" b="1" dirty="0" smtClean="0">
                <a:solidFill>
                  <a:srgbClr val="FFFF00"/>
                </a:solidFill>
              </a:rPr>
              <a:t> Clean up after masturbating – this includes wiping off the genitals, wiping up semen (for males), and washing hands. </a:t>
            </a:r>
          </a:p>
          <a:p>
            <a:pPr lvl="1">
              <a:buFont typeface="Arial" pitchFamily="34" charset="0"/>
              <a:buChar char="•"/>
            </a:pPr>
            <a:r>
              <a:rPr lang="en-IN" sz="2800" b="1" dirty="0" smtClean="0">
                <a:solidFill>
                  <a:srgbClr val="FFFF00"/>
                </a:solidFill>
              </a:rPr>
              <a:t> Masturbation should not be discussed in public places with family, friends, or strangers. </a:t>
            </a:r>
          </a:p>
          <a:p>
            <a:pPr lvl="1">
              <a:buFont typeface="Arial" pitchFamily="34" charset="0"/>
              <a:buChar char="•"/>
            </a:pPr>
            <a:r>
              <a:rPr lang="en-IN" sz="2800" b="1" dirty="0" smtClean="0">
                <a:solidFill>
                  <a:srgbClr val="FFFF00"/>
                </a:solidFill>
              </a:rPr>
              <a:t> Masturbation can be discussed in private with a doctor, nurse, parent, or other appropriate person. </a:t>
            </a:r>
            <a:endParaRPr lang="en-IN" sz="2800" b="1" dirty="0">
              <a:solidFill>
                <a:srgbClr val="FFFF0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85728"/>
            <a:ext cx="9144000" cy="6494085"/>
          </a:xfrm>
          <a:prstGeom prst="rect">
            <a:avLst/>
          </a:prstGeom>
        </p:spPr>
        <p:txBody>
          <a:bodyPr wrap="square">
            <a:spAutoFit/>
          </a:bodyPr>
          <a:lstStyle/>
          <a:p>
            <a:r>
              <a:rPr lang="en-IN" sz="3200" b="1" dirty="0" smtClean="0">
                <a:solidFill>
                  <a:schemeClr val="bg1"/>
                </a:solidFill>
              </a:rPr>
              <a:t>Dealing with Inappropriate Masturbation</a:t>
            </a:r>
          </a:p>
          <a:p>
            <a:pPr lvl="1">
              <a:buFont typeface="Arial" pitchFamily="34" charset="0"/>
              <a:buChar char="•"/>
            </a:pPr>
            <a:r>
              <a:rPr lang="en-IN" sz="3200" b="1" dirty="0" smtClean="0">
                <a:solidFill>
                  <a:srgbClr val="FFFF00"/>
                </a:solidFill>
              </a:rPr>
              <a:t> Be clear about your rules. </a:t>
            </a:r>
          </a:p>
          <a:p>
            <a:pPr lvl="1">
              <a:buFont typeface="Arial" pitchFamily="34" charset="0"/>
              <a:buChar char="•"/>
            </a:pPr>
            <a:r>
              <a:rPr lang="en-IN" sz="3200" b="1" dirty="0" smtClean="0">
                <a:solidFill>
                  <a:srgbClr val="FFFF00"/>
                </a:solidFill>
              </a:rPr>
              <a:t> Respond to inappropriate masturbation in a calm, non-judgmental manner. Use clear language. For example, “It’s not okay to masturbate here. You can do that in the bathroom.” </a:t>
            </a:r>
          </a:p>
          <a:p>
            <a:pPr lvl="1">
              <a:buFont typeface="Arial" pitchFamily="34" charset="0"/>
              <a:buChar char="•"/>
            </a:pPr>
            <a:r>
              <a:rPr lang="en-IN" sz="3200" b="1" dirty="0" smtClean="0">
                <a:solidFill>
                  <a:srgbClr val="FFFF00"/>
                </a:solidFill>
              </a:rPr>
              <a:t> If possible, coordinate the messages given at home and at school or work, so that you and all school or work staff are giving consistent messages. </a:t>
            </a:r>
          </a:p>
          <a:p>
            <a:pPr lvl="1">
              <a:buFont typeface="Arial" pitchFamily="34" charset="0"/>
              <a:buChar char="•"/>
            </a:pPr>
            <a:r>
              <a:rPr lang="en-IN" sz="3200" b="1" dirty="0" smtClean="0">
                <a:solidFill>
                  <a:srgbClr val="FFFF00"/>
                </a:solidFill>
              </a:rPr>
              <a:t> Look for possible causes if the inappropriate behaviour persists.</a:t>
            </a:r>
            <a:endParaRPr lang="en-IN" sz="3200" b="1" dirty="0">
              <a:solidFill>
                <a:srgbClr val="FFFF00"/>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1"/>
            <a:ext cx="9144000" cy="71404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800" b="1" i="0" u="none" strike="noStrike" cap="none" normalizeH="0" baseline="0" dirty="0" smtClean="0">
                <a:ln>
                  <a:noFill/>
                </a:ln>
                <a:solidFill>
                  <a:srgbClr val="FFFF00"/>
                </a:solidFill>
                <a:effectLst/>
                <a:latin typeface="Arial" charset="0"/>
                <a:cs typeface="Arial" charset="0"/>
              </a:rPr>
              <a:t>Behavior modification techniques can be applied to inappropriate masturbation. </a:t>
            </a:r>
          </a:p>
          <a:p>
            <a:pPr marL="0" marR="0" lvl="0" indent="0" algn="l" defTabSz="914400" rtl="0" eaLnBrk="0" fontAlgn="base" latinLnBrk="0" hangingPunct="0">
              <a:lnSpc>
                <a:spcPct val="100000"/>
              </a:lnSpc>
              <a:spcBef>
                <a:spcPct val="0"/>
              </a:spcBef>
              <a:spcAft>
                <a:spcPct val="0"/>
              </a:spcAft>
              <a:buClrTx/>
              <a:buSzTx/>
              <a:tabLst/>
            </a:pPr>
            <a:r>
              <a:rPr kumimoji="0" lang="en-US" sz="2800" b="1" i="0" u="none" strike="noStrike" cap="none" normalizeH="0" baseline="0" dirty="0" smtClean="0">
                <a:ln>
                  <a:noFill/>
                </a:ln>
                <a:solidFill>
                  <a:srgbClr val="FFFF00"/>
                </a:solidFill>
                <a:effectLst/>
                <a:latin typeface="Arial" charset="0"/>
                <a:cs typeface="Arial" charset="0"/>
              </a:rPr>
              <a:t> Possible techniques include: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800" b="1" i="0" u="none" strike="noStrike" cap="none" normalizeH="0" baseline="0" dirty="0" smtClean="0">
                <a:ln>
                  <a:noFill/>
                </a:ln>
                <a:solidFill>
                  <a:srgbClr val="FFFF00"/>
                </a:solidFill>
                <a:effectLst/>
                <a:latin typeface="Arial" charset="0"/>
                <a:cs typeface="Arial" charset="0"/>
              </a:rPr>
              <a:t>Encourage other, incompatible behaviors – your child won’t be able to masturbate if their hands are busy doing something else.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800" b="1" i="0" u="none" strike="noStrike" cap="none" normalizeH="0" baseline="0" dirty="0" smtClean="0">
                <a:ln>
                  <a:noFill/>
                </a:ln>
                <a:solidFill>
                  <a:srgbClr val="FFFF00"/>
                </a:solidFill>
                <a:effectLst/>
                <a:latin typeface="Arial" charset="0"/>
                <a:cs typeface="Arial" charset="0"/>
              </a:rPr>
              <a:t>Reward appropriate behavior or the absence of inappropriate behavior.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800" b="1" i="0" u="none" strike="noStrike" cap="none" normalizeH="0" baseline="0" dirty="0" smtClean="0">
                <a:ln>
                  <a:noFill/>
                </a:ln>
                <a:solidFill>
                  <a:srgbClr val="FFFF00"/>
                </a:solidFill>
                <a:effectLst/>
                <a:latin typeface="Arial" charset="0"/>
                <a:cs typeface="Arial" charset="0"/>
              </a:rPr>
              <a:t>Extinguish attention-getting behavior by ignoring it or calmly redirecting your child. This may be difficult – masturbation is a very private behavior, and seeing it in public may cause feelings such as anger, fear, or disgust.</a:t>
            </a:r>
          </a:p>
          <a:p>
            <a:pPr marL="0" marR="0" lvl="0" indent="0" algn="l" defTabSz="914400" rtl="0" eaLnBrk="0" fontAlgn="base" latinLnBrk="0" hangingPunct="0">
              <a:lnSpc>
                <a:spcPct val="100000"/>
              </a:lnSpc>
              <a:spcBef>
                <a:spcPct val="0"/>
              </a:spcBef>
              <a:spcAft>
                <a:spcPct val="0"/>
              </a:spcAft>
              <a:buClrTx/>
              <a:buSzTx/>
              <a:tabLst/>
            </a:pPr>
            <a:r>
              <a:rPr lang="en-US" sz="2000" b="1" u="sng" dirty="0" smtClean="0">
                <a:solidFill>
                  <a:srgbClr val="FF0000"/>
                </a:solidFill>
                <a:latin typeface="Arial" charset="0"/>
                <a:cs typeface="Arial" charset="0"/>
              </a:rPr>
              <a:t>www.imwidu.blogspot.in</a:t>
            </a:r>
            <a:endParaRPr kumimoji="0" lang="en-US" sz="2000" b="1" i="0" u="sng" strike="noStrike" cap="none" normalizeH="0" baseline="0" dirty="0" smtClean="0">
              <a:ln>
                <a:noFill/>
              </a:ln>
              <a:solidFill>
                <a:srgbClr val="FF0000"/>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tabLst/>
            </a:pPr>
            <a:r>
              <a:rPr kumimoji="0" lang="en-US" sz="2800" b="1" i="0" u="none" strike="noStrike" cap="none" normalizeH="0" baseline="0" dirty="0" smtClean="0">
                <a:ln>
                  <a:noFill/>
                </a:ln>
                <a:solidFill>
                  <a:srgbClr val="FFFF00"/>
                </a:solidFill>
                <a:effectLst/>
                <a:latin typeface="Arial" charset="0"/>
                <a:cs typeface="Arial" charset="0"/>
              </a:rPr>
              <a:t> BEHAVIOUR</a:t>
            </a:r>
            <a:r>
              <a:rPr kumimoji="0" lang="en-US" sz="2800" b="1" i="0" u="none" strike="noStrike" cap="none" normalizeH="0" dirty="0" smtClean="0">
                <a:ln>
                  <a:noFill/>
                </a:ln>
                <a:solidFill>
                  <a:srgbClr val="FFFF00"/>
                </a:solidFill>
                <a:effectLst/>
                <a:latin typeface="Arial" charset="0"/>
                <a:cs typeface="Arial" charset="0"/>
              </a:rPr>
              <a:t> MODIFICATION TECHNIQUES</a:t>
            </a:r>
            <a:endParaRPr kumimoji="0" lang="en-US" sz="2800" b="1" i="0" u="none" strike="noStrike" cap="none" normalizeH="0" baseline="0" dirty="0" smtClean="0">
              <a:ln>
                <a:noFill/>
              </a:ln>
              <a:solidFill>
                <a:srgbClr val="FFFF00"/>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dirty="0" smtClean="0">
              <a:ln>
                <a:noFill/>
              </a:ln>
              <a:solidFill>
                <a:srgbClr val="FFFF00"/>
              </a:solidFill>
              <a:effectLst/>
              <a:latin typeface="Arial" charset="0"/>
              <a:cs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52" name="Picture 12" descr="http://tse1.mm.bing.net/th?&amp;id=OIP.Mab346ce6c6373204b1bc53b25c5dc3f6o0&amp;w=300&amp;h=300&amp;c=0&amp;pid=1.9&amp;rs=0&amp;p=0"/>
          <p:cNvPicPr>
            <a:picLocks noChangeAspect="1" noChangeArrowheads="1"/>
          </p:cNvPicPr>
          <p:nvPr/>
        </p:nvPicPr>
        <p:blipFill>
          <a:blip r:embed="rId2"/>
          <a:srcRect/>
          <a:stretch>
            <a:fillRect/>
          </a:stretch>
        </p:blipFill>
        <p:spPr bwMode="auto">
          <a:xfrm>
            <a:off x="4857752" y="2857496"/>
            <a:ext cx="4000528" cy="3786214"/>
          </a:xfrm>
          <a:prstGeom prst="rect">
            <a:avLst/>
          </a:prstGeom>
          <a:noFill/>
        </p:spPr>
      </p:pic>
      <p:pic>
        <p:nvPicPr>
          <p:cNvPr id="35858" name="Picture 18" descr="http://tse1.mm.bing.net/th?&amp;id=OIP.M4372332f537b9347eca7f71e80d74fcfo0&amp;w=300&amp;h=300&amp;c=0&amp;pid=1.9&amp;rs=0&amp;p=0"/>
          <p:cNvPicPr>
            <a:picLocks noChangeAspect="1" noChangeArrowheads="1"/>
          </p:cNvPicPr>
          <p:nvPr/>
        </p:nvPicPr>
        <p:blipFill>
          <a:blip r:embed="rId3"/>
          <a:srcRect/>
          <a:stretch>
            <a:fillRect/>
          </a:stretch>
        </p:blipFill>
        <p:spPr bwMode="auto">
          <a:xfrm>
            <a:off x="285720" y="357166"/>
            <a:ext cx="4143404" cy="3643338"/>
          </a:xfrm>
          <a:prstGeom prst="rect">
            <a:avLst/>
          </a:prstGeom>
          <a:noFill/>
        </p:spPr>
      </p:pic>
      <p:sp>
        <p:nvSpPr>
          <p:cNvPr id="35860" name="AutoShape 20" descr="data:image/jpeg;base64,/9j/4AAQSkZJRgABAQAAAQABAAD/2wBDAAMCAgMCAgMDAwMEAwMEBQgFBQQEBQoHBwYIDAoMDAsKCwsNDhIQDQ4RDgsLEBYQERMUFRUVDA8XGBYUGBIUFRT/2wBDAQMEBAUEBQkFBQkUDQsNFBQUFBQUFBQUFBQUFBQUFBQUFBQUFBQUFBQUFBQUFBQUFBQUFBQUFBQUFBQUFBQUFBT/wAARCACWAIsDASIAAhEBAxEB/8QAHQAAAQMFAQAAAAAAAAAAAAAABwAGCAECBAUJA//EADwQAAICAQMDAwMBBgUCBQUAAAECAwQFBgcRABIhCBMxFCJBURUjMkJhcQkWFyRSM2I0Y4GRsUNTcoKh/8QAGwEAAgMBAQEAAAAAAAAAAAAABAUAAQMCBgf/xAAxEQACAgEDAgQEBQQDAAAAAAABAgADEQQSIQUxE0FRYSKBkaEUIzLR4QYHJMFxsfD/2gAMAwEAAhEDEQA/AOpx6p3fP56Tt2gk/AHTYOQyTo9xHZkayUr0Vi++VA3ZyWJ8An7iePC8efz1Ukc/d4PSLc8cD56iZvD6w83Xp5gbeYGO3g8XNPRu64vvxQe4gZVp4+Ijvu2GmHtfYCisp55HJGRo/Uu6252lbNHWd7H4PF3lkTsxETC+YQUj7ZrCuI1LsJuRCoPaV4brN7AneE06d7zhZuN3/Wzp/b+1cq6dxbaxek717V6G0Iqa2V8NViZEkksTL/OsSMqcEO6EMBHfU/r/AN9aeOu5DD6H0xPPGizQabNC7ZyPs8EvNO8Vj24E4BKB/vcAnsXo4YDarS2EaGrQwUVqGrH9LSpiJRGsQdYUAAHAXmOR+OOOBz54HW8y+msFm8Fdxsmm6M9DIGStIoT2BKHcxdwdVDcsefKkN+QegDbeW8gI8XQ6bbg5z/ucs8h6o9cesjefTWf3G0CNdaS0ujSPpLATvjMZGWB/e2J5TIEDFVLF3AYRhR2gnno7s/6sfT96sNP/AOlmVxeNxF1kGP8A8jZ6vCIG9v7VWo6fupO3j7PbKuO3kKOB1pdQemPQ2E0eMJpTTQxWIxv+6FWvYkMVshSzDtJLyyfwjvLg+QCwXk9c7M96Upp9b5TKCSfS1cSPbAJEIqTJE9qZIlhiY8Qx+zyVUKpdeG4K8kLeSx3cDyi6/R+Ei7Dk+c6dad1PrT0iZ+3pjUmK1DrraNuP8vZ/E05Mnfxa/inZijBkKKDwr8H+EcE93txmnaLdTKbsXM5kl0tldO6RgEEOKs56k9K7kJf3hsS/TycOkI/cKhdVZj7h447T1HP0T+sGtq3Us2zGr9WVtS61xdZZMbnlkYtl4QndJDIWjTuswjnkgfvEHd5ZXJmmPnope3EWtnPMuHVfwPjqnPVefA66nMp+nx1X8fjqnPx0ufHUklT8/jqn69VJ89eFywK1WWVgWCKW4X5P9B1JJ693njq4N46bEN/I0Wry3J/qGeEvNBGgVKw7e9ix5LHgcKB455J/tsamVsWKkEzV1jMkauVMnkcgHj4/r1WZJhaz3C0tt3Shuas1LiNMUpmKR2czeiqROwHJAaRgOePPHPQTzOdg9SN1tL7bTJFoOTui1Hr/ABjcR2YeeHx2MmX/AKsknlZbKEpCnKqWlb91Ii1Vhu15IJ4knhkUq8cqhlYH5BB8EdNrcjUqbc7Yao1DXgXswWHtXo4IwFB9mB3VFHwP4QAOrknOE6tpbs+oHQMGDr06+lxlJcJonARxt9JjMDjwWvZAp4Ante2I4mIBWNgeSQCZu/saiY4l+jhCxqFRezwoHkADqBfpd0hJpTfjZujZ5eT/ACRlbQmDfaxSYUzxx8jirz8kHuBHUpV1drfXfqCs6f0pLBj9v9Eqkep7zU1nmyuRlh9xaMTEH20hSSJ5HUhgx7fPI6WspY7s9+f2E9XpLFqr2488fuZkbs69XQWQ07g8HobLa11Fm3f6bGYztq0YUjAUzXrTIyxRr38AcE88+Pjlz6aqZqzPNHqHTmBoxxqpr2MNeksI3IKlCkkMbIQPgjkEH+X8tXXW9Fezt7vEmhMjFPrnRGPuiahZrMJa1mOBpEk9puO9GVWaNxyrED54I6yvSztBu/hNu6mb3S3Kl1ZfyuPjvNhZ8YjSYyVh3+2tmNu6X7CAy9pXuH2Hjkt0EZl7S31NdVo3Hg/SEIYikGLCpCCU9skIP4fH2/28Dx/QdAr1K7DTa60lkn029bD27EBhyMwf2DLUB7jGH4IjXnlmIB7vJYSFVRjfp/O4/VGEx+XxNpLuNvwJZrWEBAkjYcg8EAg/qCAQeQQCCOs8j5HHP9D0ORngxmVVhx5ziJrXZnVexursRqXBZG9FqvHXHyUsL1ykmJaHtlieeVmI9wqPcaL7jGrxq7FnAPb3Yz1JaZ3h2G03ubNdqYDH5GEJbW7OsUdS4r+1LB3MRz+9BCflgVIHnoD+o3bnQ262PqaW3Ao5vA4q/cjp0c7i3jSCWy7AwxTSqGMRaQt2JMntM7A8lynAXfa+1/h+7H7i6obU3+ZqWLuu+g8fejBFG7dRIGsSp2hXnCIfIJUJFJ2hfekUnVWHGG5M8xqNGFclOFHf2nSPBa20/quezBhc7jsrPV7TYipWkmeHu/h71UkrzweOQOet6B465LbYbxxboaMy+5entS631BqfRdKzl70+prFd7uHtQ1jaj9iaBY+7G2/p5qstRlZSWRwFZe9usdaYWK8UvaU9xA/a3yORzweiAcxZZXswfIz14+Oq8eOqfp0vx11MpUjz15zV0sxNHKgkjYcFWHgjq8/PS/XqSTWnTOKaMocbVKE8lTEOCfA8+PPgD/26yWw9ORi71YWZjySU8k9ZHV4+OqxJLW8DqPGS0Xd9WI1XjtVZO3jNr6easYZNN4xPp5syKcwjmkuWjy/stPHIFig9v7YwWkbvKLIc9UVQvPA46uSQ83t0rjtB+sT0+TYqlXx2LuaezmnYalSIRQQRV4Y54YkVRwF7SwCjjgIf06YzelO3uz6gJNP6j11qWppOjRu6uFTTswxqSZC9lbJRi69zO8UahS58/bH29i8qZY71aJw2aGmtWZa/Fijoy9Nlo7c7KkfbJVmqyI7MQFUrP3c/rGv69MXKT5PQ+tE1vi6F7ULLizhbWncfHD71sGyJIZUllljSL2i8/eWJ7lccDlfIzELYMxxSjW6Rgn6gftxAnqvb7SWE9UmLxWI1Tf1NmLunrWhteC7YC33ElA3MfPO0ccatI0EMsfuqP5U5+7u5lDuA02qdtZsHprUMmjsrzUEN2FWDwRxTxPIidv8AyiR4x+Pv8gjkdDuxtboPC7q5zX6RSUdUaqydSeSS5kFWOSxBSlqxRQR/aGLRSTMV+5ixLDgKAMnd7dLTuxGhcjq7WVs43GVUb2a7ELYvzccrXrq3HfIxHH6KOWbgAnrk2EN8EJr0imn/ACTggnzExNoNuMloHT9qDIZW1lbd27Yu/TCUtSxyyzPIKtRSBxGnefuYd7nlm48KuBrv1IbT7ZXJ6eqNx9OYu/Ae2akt0WbMTfo0UAd1P9CB0Otic1r71K6MTWup7WPwuktSUjFjtPYfCtPZSMe7G/fYmDL2u3IPCOzBV7TGGIOLHnNnvSi2ndH6Oq4GzrLJ5zHYI0q8UNjLzSGQG1PYMSNJGy94Chu3yAAAOSNF0rN8T8Th+oitQlA7es3U24OiPWltXrzTW3uetWpKywLFmJaE9WGvdSQT1pUZ1BcJLAjMAOeOAQO4dNXea/kNaeoSTb3V+ncbrvTUEEGp8HpOWj7P7SgWNq9tYrLOitfhaSR0ikLROrccwv2t0TdMY+ppnc3VulUxVbHVZIaOpO2hQEAlFl7InjZYlCvxYg/6h8sCAeeASyfVfgpoNH4ncHDVa2PyG3mSi1HDNdjMfbWijJniVv8AzJZY+U8lxEePIXnPArsKHtNHd79P4o7/ALSLPoP23jtbtepLQONjuQ4azh7uEgXIQSV5U9yeSKuJo5AGSTtJ5VhyCG66s7F7i1t2tn9Havq+Ey2LgsSR+eYpuwLNGefPKSK6H+q9R40+lGhupgdwdJo02G3QirtcuioBPbtV6nvU5lcLwPdjNhWRu0fuQw4JbufXpRqtV2A0VBTtXpsfca/eWxVhKmwtjITzLIWdftQrIW/BII48cckbSjkRRZhqUI95IcMD0uR46ZP1WWeVOPruSf3j/TFUXukHgAjnhI1bz+WYfnx1tdNPfsSTS3VmiX20Cxygj7iWZuAf0BRef1U/PXWYLHH8nqnHz1QdV/Xq5UXHVwHjqzq8fHUklp46bW4+u8dtlojL6nyizy08dD7hr1E757DkhY4Yl8AySOyIoJALOOSOnKehz6g9MZXVu0+Vp4SD6zK1rFLKV6gk9t7LVLkNr2Ub+V5BAUVj4DMpPgdSWMZ5kW9X7uUdzY8jthrTdOK7q7UOZgxF/RWkWqKuG7yZXr++8DPMIVrussoY9zntCx9ygH7N53G4HGWMtmsnSwuKg4axfyFhYK8IZgAWdiAOSQAPkkgAE9c/tEelbE7J6/2j3opZCqNGYtvpdQ5G3LN3TyzmeKHLH3OfbjJmgWaNu015EcNyFZxNTT+jMhuXqujqbUrPjcRpbPXnwunmphEleFZKsWRsySr3M3DTSxdnbGiyI4LMO7ocVG9wAeI/qvGkqJK4Y9o2be2cvq+0PJR11pith9BZOT67CQpZmTPp2ORXuSFoxHXaSMu3tAMVSQBjz3ABfcH0T+nitS03rHVWt9caoxk/aMRjf222SlzwYgrBUjSEzzd/I8QEcKe4so+4P/1LbtbgzQ/T4zbDM5LbeW0Vjz2JyMtlskODGslupSIn+gbveURRv/uFSHvkjR2UkDaW5oDazTcepMRidU7ka0tUVSznE01LWvTqGCrThSZIYqECHwlUFI40QFuTy7Ft4dXwIPrFZay87nyTG/8A6cb6bj6JwWn9NPW2R00sJqwzxgQZHHV1gKxD6GvLIp5PagDWwYxyzIWAAC3oh9Me1+k92r24mks9kNTYirC2n8XktR1Frm5llDG7apc+XjKIyoRywDTgk9ncT5vBrfPZCtBld0dV4/ZfburWkb2MHqeVMhlLTBl4ewsMT+2kZbiGuHZpGDdwCLyPNh8HNv5uBonXWCxc+jtjNvobFbReLdfamzdlo2rvekj89kCr3KgJLEgkklpOqrY2WDbzI1fhgtZx6CFnds/sLevbPUU9qHHYdcPqDHZK3YmWGBIwlW1G0rsQoVTBKfJHHJPxz02txtebd7w7b6j0pXv5XU+PzuOlpGzpbTeQy6x+4vCyo8UBiJRu1we/jkDz0Sd3tiNJb8JpyprGK9axuEuyX4KtS29dWmeIxiVinD90YJZO1hw3z3Dx0xdxqW++R2z0viKOREkcAddWXMLdWDU2QqrKVVcc/YK0c7whWZuYyXJCGMgc8a2i02B61z/qaUaxqqzXiDfFaIxeK9LGP2ZB1tcerZrnHZLU2BtafFwpfWz+z4rb+K80sfu1o3JUEzBQfu7ept6AuYG7oPTtjS9eGrpx8dXOMr14hFHFW9tfajVB/AFXtXt/HHH4656tvZtppff2rXp6k3P1Jo79kduQx2rdWSpi2nZmUj6XKMJppI3RVYI3EcnggEMC+a/qMwa7VaO0RqLMXttKCUnyGp9Qpe4+qSIe9NVp2In933bEj9xcKhMYlWPtZlKXX4tlQtdcf+84Fjc20SVM3qH2+r2c8k+fStWwk4p3MnNWmSgbRbtNWK0U9qecMQhhiZnD8rx3KwD/AMZfr5XHVrtVjJWsxrNExRlLIw5B4IBHg/kA9QZxC2ruo9O0qUNGHdS3VWxh8EkKSUtuMC5HEi1gPbW40TInLAvLNJ+K8ZBY02u9ntO6z1wmp9byJhjmv2LT0rj8zYuZTUlyEKkt3INHL7k4aZmihjmkjrosZPb9wK4iz2hp0oAzunSr8+Rx0vHnqMfpejhwW7+4WEiwDaJry4PBZODTItiWGHva9FJKiIxiWQ+1Ekntfb3Rgct/G0nP160B3DMDsQ1sVPlF46uHHHVnV4+OupnLTx1q21BVNqSBVlb2pPbkmEZ9pDxyeXPgcfn+pHWzf4PTbk0/dnqmrJJVeqZDK0bLITIxk7/vPd5HPPI+D8fHVGSR69Vm0lSpttrfUWjc9dwWVzPs1rGFgMNjEZS1NZhQNYqyqQhcuollhKOyMxb3CACVtRPjM9QyWGyaPar3ElqWYafu8Sr2L7qq0ZD9nEgXkEc88fnrP1rtMmvNL38HkrbJFkFb37dRnhsQuZhL7kDAkI6skfax547ByCPHQn2+11lMdrm/onWUy1NcDJ5CvirFrEWoIM3QRksLZgkUfTs/tuodUfkNG32jjjomhtpI9ZZJOMmE3GS47GU6uMp1lx1KnEKsUCRiOGvHGiARjjwoUFVAHx2kfjrXQYUY/PTZOxqezbxzmRv2VeFYxRt3AjscRrKFXgjtLMOD1ecHZE0TFYLzyMDI7giJSJGlYsO7lgX7AFA44Ucnr1TAW0MPM9eRkf3Xd42Jd+4uTxz45Y8f/iP189GMgfh1zLWx0/QxEBK+g7aq7uRNrDWtvP7laisT+7Cms8qLcUfksI1hVEDRr5AjcMoA446kXVkpVa8Ves1eKGONEihhKqiIBwoVR4CgKQAPHA/p1o9QGDT+GzWdzl+jjcVBTZ8hlLKOqxIicEl+fsUDu8L5JYfnoP4Xc3UOut3MJhMXhKdPROUxty6ti7Us1Mj7UUccMdoVnAMFdnkeGITBZJG92QKqoOa3LWdoGMysFvih8nylStF7stmKOL3o6/ezgD3XYKic/wDJiygD88jqpydQ5M40WYzfFcWjW7v3giLFA/H/ABLKw5/UHrR5jDQwYT37GIfUFindGUgoUmEZewpPtdve6r9nK8FzwO0NxyB0A/V16sND+kuvlmiFibdXVGNVqqU41sNWVFMVeef3W7EiQmRkjCkOwYlfuZjsz7RlpniHbLwWdb69w+mVwy5PAUJWn1JbyESPV9p6sns0QrgmV3aaGZgo7VSNe4guqmH3+iwyOKvZi/8AtXbn3opYpdAaY29yF2jXBcr7EiMr/UkKeGesYUbyV+3jp3+lH177O3auQ09pnSG4VHGVQ+UzWqcvSfKl534DWL00Lyy98nYqhivaAoUBUQcHiz6s62qCkO1ukMxuGf8A6uWkU4jDwefKm1ZQNKw/4wRS8fzdvSl7m3bg2ITWpJxs3ZnNvRWQoYXI6p0a9PUWzuf1bWSplcJPVej+2ayM4R4Wsxe4gcM4IXsYhiv3eT0Nt5fSA0s/7V2/jZGDIsuC5PevHALQMTyT45KMeeeSCSQvXTLfLA2PUZoyTTO6O0dafGFWkrZTSmo0u5HFz8cLNCtivW8jxyFZgw8FGHjqEe9O0+6m3201DSemo9YaufL5GDGHUWVxsWLkqxzOI4qjkWZSfccqvuuyqAwQnyB0TXfQ6kWAZ9ROnovXupk79P6nwku9+iNxqWQjtaMk0ZlKk+o4QzVZBLdoPVVm48ElbLeQO3h+ePPUmsdl6WXoRXqFqC9SmXvis1pVkikH6qykgj+x6iZ6SNnMpsJsNpzR2ZuR2svUaexaatIWhjkllaQxxk8faoIH4BbuI+et1uLDX2n0jrLcDTVQ08tjsZZyVvH0naGrmPbQu0diJPtZ2UMFmCiRSQe4qCpUJaAdscajQtYvjjgkZIkkampKlzsZVmjhdO5Z5oykbefAUnjuJ8kcfgc/pznR5KtIiss8bKw5BDDgj/36ZWnLDbgaPwGoMVbpvjr9CK7jJhE/CQzQKY347vLBX8fHHP8AfpwQ4OerDHDCK4hiUIncG57QOBz5+eB0Tmefm8J6Xj9Okeqc8ePk/wBOupJXx0LN/dsstrnT9HM6SyLYjcDSz2Mnpu0fbMD22rSw+xYWRGUwSrIVbgBl8MrKV568N8d/6u0lrCYPG4eTVmts6ZDjsFDbjqosMQ5mtWrD8rXrp4UyEMSzKqqx54D+6W/2tNuMZjMjqbcTS+npcsrQY7C4LRtzM2rc4XudYOLatMFDL95SNfI5A5465LBTibJS9gLKOBPLb/djQOz+VoaQ1PrHK6KzuVhhloaC1jJD24kPI6+1VnijIaJpCyqZJ38IvHaB0ctY6qw23WAmzmqr6YTEQsFaax4eVzz2xRJx3SyvxwkaBmZuAASeoNa+25u+pTajUWDo7S6hGr89JFdl3G3EgpYewbqNEBN7MbSWEjEStEkSL2qnC8fJ6Inpu9FGmtjp6efzWRs6419Ap7M3kndo6Xd8rViZiE8ePcPLnzwUBK9bfjtikQyvp9tjDHb1hN2rx+e1FNFrvXS38fqPKIyxafNkmtgaJlLR1o4lPaZygjaaVgXaTleVRVUa/RupdfUYb0i7bRpq3JTtLk8tnc7BHjVCllgirmuJbEsUcfHarRxeWdiQzt0UCf1I60WutcYLbPR2W1Tqa+uNwWLh9+zZI7iAWCqqr/MzOyqo5HJYeQPIWre4csO5j99HT4QRjhR94ydf7xaj2qwQyuudfbZaOqSMwiks4m9NI/A+IofrQ87D9AnH68dc39S7HJ609xdS5vbPV2pNwtSpIk+b1HrCnXxVE93KxiEIzvx2pwsXYvaq+BwOOiF6rttd/wD1l7o4uGltnPpTRmGjdMU2Vt1lURylS9qadXIdnCxnsjLhVUBQ3lmm96aNhMZ6btpcbo+jKty4Ha3ksiqdv1lp+O9+PwoAVFHz2oOfJPWz3tt+JsmK69It1pCphPXnP3my9P8AsvithNr8FozCohapGGuW4kKtduMB7s7fJ5ZvABJ4UKo8KOs7/XHb6SbMIdb4Yvh7UlHIO1riOtOiqzxtIR2fb3AE93APjnkEdPQO4UmNzDJwQsi8cqeOAw58cj589QY9MeG1zqX1Ha42k261XV2+2p25nlrWMXdxkNy3npHkaN5rSShXneUo7NJyEjURqiqpUdDIviE57xnqbxowgA4kqMj6gdrsTUt2bm4uloYa3d7p/a0LEdvbzwoJJ/jQeB8sB8nppX/VHsXrSGxpY6wqawbK+/j3wuCo28hZtqPDqiwxHwflZOVXwGDDjkPCD0c/SWhNDY29LLwUeTbal3ow/IZJl/8Ajr011pQbPaV/aeqdf2sVSs2VqRVNA6Xhp3slYkBEVaLtE8vuN2twUKEAEllAJGop5gDdR3DGR9JGbH/4ieI2qmg0ru3pDWOA1FWjZvqrtOJZ7NbvIqzSw9/KyvFwZOD296uV8EDrM3V9eG1OuvTPuBa01qxKGobuKtY2rhr8bRXy8q+33KnlCCrMeQ54Hz58dHjbzS2wmYy2P0tndlTp7NZKSeegdyNPw27mXl8vM31kzTtLNwCxSWQSFVJClUPabpNgttpc7gMx/kXT6ZLASNNi7EeOiQ03bt5aMKoAb7FIPHIIBHB628FQcmAnqFpUp5TB9MWMyGD9OG1uNy1BsXk6el8ZXsUnQo0EiVY1KMp8hhx5B+DyOieAOPjqwDjx1ePjraLJazEA/nx1E/VGMPqK3E15W1Jl7d/bnT2SGn6GmqFmWrTvzxQxSXJ7vtsGskTyGFYmb2l+nYlGZiQdd9KOscps9q+pt/ZWnrObGzJi5mYIVmK/yMfCuR3BGb7QxUnwD0DdH6t0htnWxGi7uKyu2zy8Jj62r4kg/aMzsO8rcWWWGey8j9zKZTK7MW7SDz1jaSF+GMdClbW5tIx7zNxfp62twk9axQ220jUs1iGhnjwdYSIR8EN2c8/156IKt2H7eU4HA7SR4/Tpt6w3I0nt9WpT6k1JjMOt5zHSSewGltuB/BDGnc8p/H2g+SB8kc62pd3I3JYponTMOk8I4KjVWt4JFmYcniStilKyOpHaQbLwH+IGM8DkII79p6SzUUacc/aZW5O5+ntpsLBks/JZeW4/s43E4yu1rI5Wfz2wVa6/dI5I458Kv8zDrnju7/ib7x4rX/7Gwu3NXQ4V1SLDagxs1jJTdzfZ7gfsILeAFRB8ngnwepqWNzNkPSXqzM3M/m72tNyI4VGf1Rekrz5CONiD7QZ3jSJAApFWsPCovKM3BJG352vxG9en9Kbk6LpYPWGrdJ2lzOnbImilgycY5EtRbA5UCRSTG/PEcyRP8K3Ji0hRzyZ5+7Xva+FO1YFtGV9+t2dLIdc5iltGWh96zS0hCyZFQ/cVR55Wl9ntQKSqctyfJU+OnRV2ehrxGOjr7ctLttY0EmT1C2S7xIG4WStcEtcjtUsQY/j+/HTj273M0bu3ikyWAy4ewHC2sVZtGC9j5/uU17Nbv5imUq4KkfKkgkcHp4Ph4VSRebCtIeZH+okDtyAOC3dzxxxx5/t0IWIOO0eJSHAYHJ9Y0tA4oaJ05VwdG22QgDk1lnrQ1UgWR5HEaRV0VI4kRCVRVHHeB05JslYrWHinkgURsnuMqNwoIeRgPu58Rp8n8t8dazK3zgdQYLHx4PJWMblHljlytCZimPmWNfZSaNfuETqrqJB9qMiqwHeD1t2wkEaf7cyQSf8A3PcZiAQoPHJ8Eqir3fIA8dc585uqMBgHtMfN62xOk8LlM5m/co4rFVDfuNKUVliWMyMOC3Hd2geP1YDrlPt3p3UGU9Que1rrrD5HCam1njszqLTS24WjnqypXa/VvxSM3KLG0SqD554KEEEqei29umdM2IcAmoTn89DNZkFHQeJtnt1Hb+xg1iMke4kIVSXmdYIlPLg8qCy9wtpdW651M+e1dghWxD6Zt4KLH6V1A9u9Qaz7j2barLWj+plAYIiKftCsVRyygeV6/wBe0HR9K1WouCWuDtGQGPoRyOx57jOCBk8RXq0e1sE52w6+nzd7UOc05BQ1fdr5/MDF0spDladVaX1kFj7AXg72CusqupZOFYFSFX46rHY1Fu5v2Yjap43RmgLkVuKuIDLZyl2ao6e40hYCOJEnkCqFJYnuJ+B1HjTeNtaw3V1XrjQbS5Wtt9j8Pp/T1pbrSQ5j6f3p8jWDDwe9J0g7v5Zo0bx7fHUgPSZkZNyMbqTdhK7YzDawtgYTGPz7kWOqqK0E03/myiIyEDwoZF5JUsTf6X68nWdOwZvzq9u8EAEb1DLwO3BwfRlYEDER3VeGfYxo+sDePSNbNTaCzWDzuQu4bEQ62ly2Gu16j4pIbYWCaN5D3GUSxghVUkqWHkFgSd6Ud/29S+zON1+cN+wkyFu3DFS94ylY4p2jUluB5IXkgeAeR1B/XWjNXbn+ubeyvqSzfgmp4qnjsVTxeffFJJiZW742ZkidpV71BZeVAeRvPgcDzSW4G7fp41torGYCTBaU0Tj85BRfDUMldtwWIrFpYpInjm/ds5Ll/c7EYEeHHkH3fhFq9w8oN5zsJz1cD46sUfP9z1eB46Fly09a7O6exWqMTZxeZxtPLYuyAs9K9XSaGUc88MjAhvIHyOtZq3cTTmhvpBncxVxstzu+lgmkHvWO0ct7cY+5+BxzwPHI5+egRuB6jcnnFlqacSTEUSODbbj6mQf048Rj+3J/qOhb9TXpx8Z+UP0uiu1Z/LHHr5Qg4DRmy+xWcmbB4DSWi8vNGTK2OoQ15ynHPaWRe4Dj4Xxz+Aenhht0tH5/FXcjjtS4m3TpQtYtyR20/wBtGoJdpRzzGAASe4DjjqDeodQY/T1Bsrm74p13lEYmm7pJJ5T8JGigvLIfwiBmP6dArf8A3zj0VpfLHJTx6Wy93GyVsRiUUTZ+RZiqtPOyt20ozH7i+3yzMGIJ+VC6nXva+AnBjnUdIqprLG3ke388SQXqN09pb/TPPZG8ZdwdwcresZvS+kr09/Ix5iQzutOy+MQcs0VVxF2sojHtKGXt61/pW3W3T2U2kepqPG47WVqlkL+a1HgMPVEVrT9KWV5p5JLUchqCZSJJFx0aCXtYD7OO0GHR2gdP6kz0dzvyb4i8Huti48pZjx9lpF7/AHJKyyCNywIJBHafkrz56OONxlGlVgx0VSCti419j6SGJY4liPhkCKAACCfAH569a2nHrPKgyCm8vo+/zz6idabgZvRM+rsG+QhyarBkvootQYqzThiUVplnjjjtVJomPtSsgnjk+Qe1mLOgfUbsXgcUNLYrXWH03DgEjpnF56xLSng/iAj/AN198pHaeSrPxyPPkdFj0/7OaUfa3BR53SGAyGdxfv4efIWsZBLPOalh6qu7spJJWCMnz+nWk9Ve97+l7SmNt6R0NQvzuskk91q/t0cTWVkX3JvaXuAaSRFH8K/PcyntDI7UC5dzwPaOOn2XG1aKACzHAyQPuSAPmZhReoTa+zGHr7g6fshjwv09r3e488cDtB5PP4HnrJ/1s0KwITUIssAW9qljbtmZgBye2OOBmY/0A6h1T/xSd4dT5K1i9JYTDaxybRGQVNO6etzNWTnguW+oYcDkDuII8jnp0Raa9du9syPkTJoai/mP6zPRYxQP6pRX3x/+3noVCjjcisflj/vE9Jel2lsNWqvqRh6Nv+9YcfLMPGhdxcUZsrq/UOFz9LN5KRoIK507krE9PGpIfpa5CViFbtPuSKvI9yRuSe0cMnebeuhJqOHGVdYWtNyZHGS2MOmV05kK9/H5SA8wWa8TVO+xXkVpI51IICpwDw7joL6u9Lm9ulczBiM9vXpahanjjt3e/K5JnrVJJfY+o7p3VHJmZIwrMvczjkgcnqQ/py9PO4GyuPF3F47T1bVF6Jo8hqXXF2xlsw6hz2Re1XKwwRDnu9qOdx5HLsRyPluo/t703V9St6trb7PEck4JRgPQBShwF4A57cHIyCo1VtdaqunsFnrhWGPmSCfpLtr21Tutn56+3+QraSxbVYbOqM8cNZ+kOTYktHjKltY+13ALyysHT7k+1pC7dSh2y0NV2k24xem478+QrYmBwblhVEsvLs7MwUAcksfAAH6AdCvN6G3iv3aOfk3PoXMljLENqvpupg0x+FtFe4SxzSM1i0C6OwVxJ2oQrGN+CDsrW8+5+C929nNmWsYGFGMzaY1HFlMkCPgpUaGESKf0WQv/ANh+Ovc9C6R0nodRr0X6m/UxxubHbJwOAOAOwH1iW42vy8id6ZNYvv8A7r7r72W4Wrtl8umnsXVc/wDhqFVIyB8fxOWjZv8AuB6Fe/MNe1HSsWElcx6kpND2OV4Y3YwCw4II8/Hj+jD8vHV28GH9PO62pdeUdt8lo7b7UiU5slpe3bhr5qvb75RJlFxaPIK8LhooyJWhLsFI+eOgxvXrHHa4230/lNPXZbMOXzVVcfKq+0fcFlfLd3BUqVI/Pnn8fcPodFiNp3CnnEEIIPM7WL8n+5/+evQHx0CbXqP1Fes27umNnNY6j0pSkkSfME1qM8/YT3GrSsSJPMPB47lj7v5e7kEuTFep7azL4yreh13hYorESyrHasiCZORz2yRuA0bj4ZGAZSCCAQR0qwZ1Of2j8tr3FZC2uvmxusNbPIsWenq5aquXpWA331pojJ7Txx8/Z7LooHHEZP3F1aq3MfFUMpb+mETpPFDSbNZCGPGwF50hjklEcxZwok7/AG1HcxBHI45DD3trdnqZ1ve15Qp4mlNeyF/ELnY4UM1XiGFJk7hyQVx9mQE+QhB8cjlsbjjDYfQ1vN4ipjZI6DpYtyUYYmdK7RMrHlASpAmik/B7QD+R1gOjeLm5rO/Pb+Y8XqxrrFSrjHHf+Jlbk7xYjAY3IZ7TWXxVzUtp5aNDN5OP/eOGKJElCAkJUiPeJSxHcwPJHP3gEY/Q2t94NYw4LSd2b9s5i7fgmuvLzNOakIj7WYnkgcAseeV99W489EDSnpr1B6ns9j9O4OvchqvlKl25nHrkQVayqwmkSQjsd/ZsU2WPuHeUcAjtJHY/Q22mm9uql+PT+Fo4qTI3JslfkpwCM2rUrFpZnPyWYn8k8AKo8KANTpk052rFlups1By5kdNvK1nSdbA1Lc6QWcfBDTaxOZPaR+1YOQD4J9uFmA+T3Dnjk9FC/qN6GIkyN7IxYTGRsZLGQvhYYq0Jcnulkk7Vj4j+7lv14+fHTZ3R9MGotS68uak0XralotrgWaWBsTYlZbXBV50avcrqS6he7vR25Unu4PAHo/w5Y9fagqZDebdDPbnUqU/v18KkbY+m7E8sJuZppZF5/hAkTtA488nk3xgBxBcRx6C3tsZnCURoSSmtXU17NakpWMjC/JxYuEGyIPtcmWaZQoYqEUl35JVD56qz+qcxJTuZG5LfuY5WFLOaTlfH2Qe0GRXpTs9ayjyFIwJCeO1yoB89G/V+xOg9cYLD4jK6WoNTwkJr4hqsZqzYpCqpxUli7Xr/AGogBjK8dq/oOo86/wAXu3snpbN4Woc1uTDJV7NOamqUxNlope8L9LdWNCrS+0WMVwoIyy/vgp4L8ViiwFbRGGm8Bhss4PrHpobaejuhlJr+f3O1ZqqvirapPpeWSPFVUkTmRPq6sEUTvyxEiB2KMix8d6DzI7rmXtv6g19LOq483r/UIw9W1JJjszo+/XAzYJaMRW3UF5JzEQ7Bi7h4rDlZHZQrdMa8y2II5V57ZFDDuUqeCOR4I5H9j0Oa1rOF7TnV0fh7NobIIBB/5gO1VjK49UtWbJ1QaeX0VNiqz2Y+6C3ItwSzVvIKs/tfeYz5ZFcgEK/Gty9fU22+rNO6U0JNjJcXmoLcsNLUbzyQYdKyxErWMf7xo295eIHbtTtPYyqAnRp1povF68wcmJy0UkkDOk0ckErQzV5UYNHLFIhDRyIwDKykEEf36DmqdKbn6f1tprMwY2juHBihfqQSx3I8VbMViKDiSyGUxMVeAgtCF57wREvaQVeo07M+9efaZI4AwYQ9OV9QwRc5/J42/OVHCYzHyVY0P5P3zSs3/qR1kR6bgkzRyLS37VoEmNHuTNFECOCFiDdg8f8AaT/XpkHEb36qkZPf0VtzTZOO6FLGorvP6qzirDGf7pKP79Vf0u4zUpf/AD5rLWO4KuoD08lmGo48/qPo6KwQsP6SK/j8noJNBYTljiam5R2jI9S2l9H7taMzGzNLK4+rqXV2Sxz5Khh3hbIrVjvV3tWpEXkgpGh/eSjj4Hk+OmTg/wDDQ0voelp2CPW+ayGn9M3FydPG3MfRZ3nSX3k75/Z7+33P4gvbypK/16lpojbHSO2lF6WktL4fTFRwO+HD0Iqqvx8FuxR3HyfJ5Pk/r05e3kHpzp6/wybVMFdt5yRI93s5upiHeDAYzRlevXYwx5jJ5fI22kiChi4ppAoWR24+xZCF/wCR+Oo2ZT/Dizeq8pdzept1O/UeTnku5JqlGaOH6mVi8vYvuDhe9m4AAH9B8ddF+3+/VQngeOt8mcRsa2260zuNRrVNS4OlmoKtmC5CluIP2SxSLLGwPz4dFJHwwHDAgkEVYr0R7RYPUseSx+mo62PWhJjnwH2yY2aOTv72khdSWY+4fuLfAUfAHS6XVgkdpIbsNhqGnsRSxeMqQ0MdShSvWqV4wkUMSKFREUeAoAAAH4HWceP/AOdLpdVJKEDnqvA5/wDXpdLqSSh46DG8e/cm1ms8Zg0xyXmvY2xfTuBXtWFZHlJfu+QEXtTt+4kgunAPS6XXS8mdKMnEGOW9SOMzedkkyugMNls3gorV6Ge0iuaSwVGucQzMrMzFFQ9wWLhyR8KHLwyvqyr46arGunJZ2kNYOxthAvuex3EDtPPb754HjntHPHPhdLrTaJttGZIQcHn+h46rwPHS6XWMHi4HjpcDpdLqSSp+eqfr0ul1JIurh8dLpdSSf//Z"/>
          <p:cNvSpPr>
            <a:spLocks noChangeAspect="1" noChangeArrowheads="1"/>
          </p:cNvSpPr>
          <p:nvPr/>
        </p:nvSpPr>
        <p:spPr bwMode="auto">
          <a:xfrm>
            <a:off x="155575" y="-685800"/>
            <a:ext cx="1323975" cy="1428750"/>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6" descr="http://tse1.mm.bing.net/th?&amp;id=OIP.M7f24ffef2c789405f415e99cbf1e8837o0&amp;w=300&amp;h=300&amp;c=0&amp;pid=1.9&amp;rs=0&amp;p=0"/>
          <p:cNvPicPr>
            <a:picLocks noChangeAspect="1" noChangeArrowheads="1"/>
          </p:cNvPicPr>
          <p:nvPr/>
        </p:nvPicPr>
        <p:blipFill>
          <a:blip r:embed="rId2"/>
          <a:srcRect/>
          <a:stretch>
            <a:fillRect/>
          </a:stretch>
        </p:blipFill>
        <p:spPr bwMode="auto">
          <a:xfrm>
            <a:off x="4214810" y="3429000"/>
            <a:ext cx="4643470" cy="3143272"/>
          </a:xfrm>
          <a:prstGeom prst="rect">
            <a:avLst/>
          </a:prstGeom>
          <a:noFill/>
        </p:spPr>
      </p:pic>
      <p:pic>
        <p:nvPicPr>
          <p:cNvPr id="4" name="Picture 8" descr="http://tse1.mm.bing.net/th?&amp;id=OIP.M986f4f227c8ca376eaee506215daef72H0&amp;w=300&amp;h=300&amp;c=0&amp;pid=1.9&amp;rs=0&amp;p=0"/>
          <p:cNvPicPr>
            <a:picLocks noChangeAspect="1" noChangeArrowheads="1"/>
          </p:cNvPicPr>
          <p:nvPr/>
        </p:nvPicPr>
        <p:blipFill>
          <a:blip r:embed="rId3"/>
          <a:srcRect/>
          <a:stretch>
            <a:fillRect/>
          </a:stretch>
        </p:blipFill>
        <p:spPr bwMode="auto">
          <a:xfrm>
            <a:off x="214282" y="214290"/>
            <a:ext cx="4429156" cy="3357586"/>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tse3.mm.bing.net/th?id=OIP.M6af9fff4cb5a62f5bb18a64a04d42becH0&amp;w=204&amp;h=146&amp;c=7&amp;rs=1&amp;qlt=90&amp;o=4&amp;pid=1.1"/>
          <p:cNvPicPr>
            <a:picLocks noChangeAspect="1" noChangeArrowheads="1"/>
          </p:cNvPicPr>
          <p:nvPr/>
        </p:nvPicPr>
        <p:blipFill>
          <a:blip r:embed="rId2">
            <a:lum contrast="30000"/>
          </a:blip>
          <a:srcRect/>
          <a:stretch>
            <a:fillRect/>
          </a:stretch>
        </p:blipFill>
        <p:spPr bwMode="auto">
          <a:xfrm>
            <a:off x="500034" y="1785926"/>
            <a:ext cx="8215370" cy="4572032"/>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4282" y="642918"/>
            <a:ext cx="8572560" cy="5632311"/>
          </a:xfrm>
          <a:prstGeom prst="rect">
            <a:avLst/>
          </a:prstGeom>
          <a:noFill/>
        </p:spPr>
        <p:txBody>
          <a:bodyPr wrap="square" rtlCol="0">
            <a:spAutoFit/>
          </a:bodyPr>
          <a:lstStyle/>
          <a:p>
            <a:pPr>
              <a:buFont typeface="Arial" pitchFamily="34" charset="0"/>
              <a:buChar char="•"/>
            </a:pPr>
            <a:r>
              <a:rPr lang="en-US" sz="3600" b="1" dirty="0" smtClean="0">
                <a:solidFill>
                  <a:schemeClr val="bg1"/>
                </a:solidFill>
              </a:rPr>
              <a:t> Keep the body clean</a:t>
            </a:r>
          </a:p>
          <a:p>
            <a:pPr>
              <a:buFont typeface="Arial" pitchFamily="34" charset="0"/>
              <a:buChar char="•"/>
            </a:pPr>
            <a:r>
              <a:rPr lang="en-US" sz="3600" b="1" dirty="0" smtClean="0">
                <a:solidFill>
                  <a:schemeClr val="bg1"/>
                </a:solidFill>
              </a:rPr>
              <a:t> Understand &amp; follow the command ‘NO’</a:t>
            </a:r>
          </a:p>
          <a:p>
            <a:pPr>
              <a:buFont typeface="Arial" pitchFamily="34" charset="0"/>
              <a:buChar char="•"/>
            </a:pPr>
            <a:r>
              <a:rPr lang="en-US" sz="3600" b="1" dirty="0" smtClean="0">
                <a:solidFill>
                  <a:schemeClr val="bg1"/>
                </a:solidFill>
              </a:rPr>
              <a:t> Use waste paper basket</a:t>
            </a:r>
          </a:p>
          <a:p>
            <a:pPr>
              <a:buFont typeface="Arial" pitchFamily="34" charset="0"/>
              <a:buChar char="•"/>
            </a:pPr>
            <a:r>
              <a:rPr lang="en-US" sz="3600" b="1" dirty="0" smtClean="0">
                <a:solidFill>
                  <a:schemeClr val="bg1"/>
                </a:solidFill>
              </a:rPr>
              <a:t> Keep home tidy</a:t>
            </a:r>
          </a:p>
          <a:p>
            <a:pPr>
              <a:buFont typeface="Arial" pitchFamily="34" charset="0"/>
              <a:buChar char="•"/>
            </a:pPr>
            <a:r>
              <a:rPr lang="en-US" sz="3600" b="1" dirty="0" smtClean="0">
                <a:solidFill>
                  <a:schemeClr val="bg1"/>
                </a:solidFill>
              </a:rPr>
              <a:t> Help in daily chores</a:t>
            </a:r>
          </a:p>
          <a:p>
            <a:pPr>
              <a:buFont typeface="Arial" pitchFamily="34" charset="0"/>
              <a:buChar char="•"/>
            </a:pPr>
            <a:r>
              <a:rPr lang="en-US" sz="3600" b="1" dirty="0" smtClean="0">
                <a:solidFill>
                  <a:schemeClr val="bg1"/>
                </a:solidFill>
              </a:rPr>
              <a:t> Dress tidy</a:t>
            </a:r>
          </a:p>
          <a:p>
            <a:pPr>
              <a:buFont typeface="Arial" pitchFamily="34" charset="0"/>
              <a:buChar char="•"/>
            </a:pPr>
            <a:r>
              <a:rPr lang="en-US" sz="3600" b="1" dirty="0" smtClean="0">
                <a:solidFill>
                  <a:schemeClr val="bg1"/>
                </a:solidFill>
              </a:rPr>
              <a:t> Mannerism &amp; discipline</a:t>
            </a:r>
          </a:p>
          <a:p>
            <a:pPr>
              <a:buFont typeface="Arial" pitchFamily="34" charset="0"/>
              <a:buChar char="•"/>
            </a:pPr>
            <a:r>
              <a:rPr lang="en-US" sz="3600" b="1" dirty="0" smtClean="0">
                <a:solidFill>
                  <a:schemeClr val="bg1"/>
                </a:solidFill>
              </a:rPr>
              <a:t> Learn through consequences</a:t>
            </a:r>
          </a:p>
          <a:p>
            <a:r>
              <a:rPr lang="en-US" sz="3600" b="1" dirty="0" smtClean="0">
                <a:solidFill>
                  <a:schemeClr val="bg1"/>
                </a:solidFill>
              </a:rPr>
              <a:t>All the above helps to build sense of responsibility &amp; belongingness/ownership</a:t>
            </a:r>
            <a:endParaRPr lang="en-IN" sz="3600" b="1"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rotWithShape="1">
          <a:blip r:embed="rId2">
            <a:lum bright="-19000" contrast="55000"/>
            <a:extLst>
              <a:ext uri="{28A0092B-C50C-407E-A947-70E740481C1C}">
                <a14:useLocalDpi xmlns:a14="http://schemas.microsoft.com/office/drawing/2010/main" val="0"/>
              </a:ext>
            </a:extLst>
          </a:blip>
          <a:srcRect l="3087" t="4092" r="2884" b="4387"/>
          <a:stretch/>
        </p:blipFill>
        <p:spPr>
          <a:xfrm>
            <a:off x="642910" y="500042"/>
            <a:ext cx="8072494" cy="607223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500041"/>
            <a:ext cx="8929718" cy="5909310"/>
          </a:xfrm>
          <a:prstGeom prst="rect">
            <a:avLst/>
          </a:prstGeom>
        </p:spPr>
        <p:txBody>
          <a:bodyPr wrap="square">
            <a:spAutoFit/>
          </a:bodyPr>
          <a:lstStyle/>
          <a:p>
            <a:endParaRPr lang="en-IN" dirty="0" smtClean="0"/>
          </a:p>
          <a:p>
            <a:r>
              <a:rPr lang="en-IN" sz="2800" b="1" dirty="0" smtClean="0">
                <a:solidFill>
                  <a:srgbClr val="FFFF00"/>
                </a:solidFill>
              </a:rPr>
              <a:t> </a:t>
            </a:r>
            <a:r>
              <a:rPr lang="en-IN" sz="3600" b="1" dirty="0" smtClean="0">
                <a:solidFill>
                  <a:srgbClr val="FFFF00"/>
                </a:solidFill>
                <a:latin typeface="Aharoni" pitchFamily="2" charset="-79"/>
                <a:cs typeface="Aharoni" pitchFamily="2" charset="-79"/>
              </a:rPr>
              <a:t>Our children need to understand about privacy. It helps to discuss privacy by talking about the colours that can be used to signify various stages of privacy – ranging from private to public. </a:t>
            </a:r>
          </a:p>
          <a:p>
            <a:r>
              <a:rPr lang="en-IN" sz="3600" b="1" dirty="0" smtClean="0">
                <a:solidFill>
                  <a:srgbClr val="FFFF00"/>
                </a:solidFill>
                <a:latin typeface="Aharoni" pitchFamily="2" charset="-79"/>
                <a:cs typeface="Aharoni" pitchFamily="2" charset="-79"/>
              </a:rPr>
              <a:t>Think about the colours of the traffic signals – green, red and yellow. </a:t>
            </a:r>
          </a:p>
          <a:p>
            <a:r>
              <a:rPr lang="en-IN" sz="3600" b="1" dirty="0" smtClean="0">
                <a:solidFill>
                  <a:srgbClr val="FFFF00"/>
                </a:solidFill>
                <a:latin typeface="Aharoni" pitchFamily="2" charset="-79"/>
                <a:cs typeface="Aharoni" pitchFamily="2" charset="-79"/>
              </a:rPr>
              <a:t>You may use coloured cards as you talk about each concept. </a:t>
            </a:r>
          </a:p>
          <a:p>
            <a:r>
              <a:rPr lang="en-IN" sz="3600" b="1" dirty="0" smtClean="0">
                <a:solidFill>
                  <a:srgbClr val="FFFF00"/>
                </a:solidFill>
                <a:latin typeface="Aharoni" pitchFamily="2" charset="-79"/>
                <a:cs typeface="Aharoni" pitchFamily="2" charset="-79"/>
              </a:rPr>
              <a:t>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349</TotalTime>
  <Words>1355</Words>
  <Application>Microsoft Office PowerPoint</Application>
  <PresentationFormat>On-screen Show (4:3)</PresentationFormat>
  <Paragraphs>127</Paragraphs>
  <Slides>37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Aharoni</vt: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Microsoft account</cp:lastModifiedBy>
  <cp:revision>44</cp:revision>
  <dcterms:created xsi:type="dcterms:W3CDTF">2020-06-15T06:08:03Z</dcterms:created>
  <dcterms:modified xsi:type="dcterms:W3CDTF">2020-06-23T05:16:47Z</dcterms:modified>
</cp:coreProperties>
</file>